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335" r:id="rId6"/>
    <p:sldId id="524" r:id="rId7"/>
    <p:sldId id="487" r:id="rId8"/>
    <p:sldId id="518" r:id="rId9"/>
    <p:sldId id="510" r:id="rId10"/>
    <p:sldId id="526" r:id="rId11"/>
    <p:sldId id="511" r:id="rId12"/>
    <p:sldId id="514" r:id="rId13"/>
    <p:sldId id="520" r:id="rId14"/>
    <p:sldId id="521" r:id="rId15"/>
    <p:sldId id="522" r:id="rId16"/>
    <p:sldId id="523" r:id="rId17"/>
    <p:sldId id="516" r:id="rId18"/>
    <p:sldId id="517" r:id="rId19"/>
    <p:sldId id="266" r:id="rId20"/>
    <p:sldId id="52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D320F5-DBA1-4C7C-7BC7-DE9B9C258847}" name="Michelle Everett" initials="ME" userId="S::meverett@maerb.org::66f47062-e414-40a3-855f-e4bb2accac87"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D70B7"/>
    <a:srgbClr val="9E9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CE9BBF-357B-4EF2-8A61-095A0D48E5D8}" v="15" dt="2024-10-28T01:33:22.7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1526" autoAdjust="0"/>
  </p:normalViewPr>
  <p:slideViewPr>
    <p:cSldViewPr snapToGrid="0">
      <p:cViewPr varScale="1">
        <p:scale>
          <a:sx n="49" d="100"/>
          <a:sy n="49" d="100"/>
        </p:scale>
        <p:origin x="166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Marino" userId="9b3c46ab-80e0-4992-a4e5-3d7d2e98d8a3" providerId="ADAL" clId="{76CE9BBF-357B-4EF2-8A61-095A0D48E5D8}"/>
    <pc:docChg chg="custSel modSld">
      <pc:chgData name="Sarah Marino" userId="9b3c46ab-80e0-4992-a4e5-3d7d2e98d8a3" providerId="ADAL" clId="{76CE9BBF-357B-4EF2-8A61-095A0D48E5D8}" dt="2024-10-29T16:33:25.747" v="117" actId="478"/>
      <pc:docMkLst>
        <pc:docMk/>
      </pc:docMkLst>
      <pc:sldChg chg="addSp modSp mod modClrScheme chgLayout">
        <pc:chgData name="Sarah Marino" userId="9b3c46ab-80e0-4992-a4e5-3d7d2e98d8a3" providerId="ADAL" clId="{76CE9BBF-357B-4EF2-8A61-095A0D48E5D8}" dt="2024-10-28T01:22:12.243" v="15" actId="1076"/>
        <pc:sldMkLst>
          <pc:docMk/>
          <pc:sldMk cId="746130476" sldId="256"/>
        </pc:sldMkLst>
        <pc:spChg chg="mod ord">
          <ac:chgData name="Sarah Marino" userId="9b3c46ab-80e0-4992-a4e5-3d7d2e98d8a3" providerId="ADAL" clId="{76CE9BBF-357B-4EF2-8A61-095A0D48E5D8}" dt="2024-10-28T01:20:04.807" v="1" actId="700"/>
          <ac:spMkLst>
            <pc:docMk/>
            <pc:sldMk cId="746130476" sldId="256"/>
            <ac:spMk id="2" creationId="{EF53FEF5-5B95-4C53-BB0F-D42252693985}"/>
          </ac:spMkLst>
        </pc:spChg>
        <pc:picChg chg="add mod">
          <ac:chgData name="Sarah Marino" userId="9b3c46ab-80e0-4992-a4e5-3d7d2e98d8a3" providerId="ADAL" clId="{76CE9BBF-357B-4EF2-8A61-095A0D48E5D8}" dt="2024-10-28T01:22:12.243" v="15" actId="1076"/>
          <ac:picMkLst>
            <pc:docMk/>
            <pc:sldMk cId="746130476" sldId="256"/>
            <ac:picMk id="4" creationId="{70ED0F24-3828-989D-A434-022A750DDE75}"/>
          </ac:picMkLst>
        </pc:picChg>
      </pc:sldChg>
      <pc:sldChg chg="addSp delSp modSp mod modNotesTx">
        <pc:chgData name="Sarah Marino" userId="9b3c46ab-80e0-4992-a4e5-3d7d2e98d8a3" providerId="ADAL" clId="{76CE9BBF-357B-4EF2-8A61-095A0D48E5D8}" dt="2024-10-29T16:33:25.747" v="117" actId="478"/>
        <pc:sldMkLst>
          <pc:docMk/>
          <pc:sldMk cId="1587488107" sldId="266"/>
        </pc:sldMkLst>
        <pc:spChg chg="add del mod">
          <ac:chgData name="Sarah Marino" userId="9b3c46ab-80e0-4992-a4e5-3d7d2e98d8a3" providerId="ADAL" clId="{76CE9BBF-357B-4EF2-8A61-095A0D48E5D8}" dt="2024-10-28T01:32:27.414" v="104" actId="931"/>
          <ac:spMkLst>
            <pc:docMk/>
            <pc:sldMk cId="1587488107" sldId="266"/>
            <ac:spMk id="4" creationId="{6EE393E0-435D-399F-4867-364AC6D185E3}"/>
          </ac:spMkLst>
        </pc:spChg>
        <pc:graphicFrameChg chg="del">
          <ac:chgData name="Sarah Marino" userId="9b3c46ab-80e0-4992-a4e5-3d7d2e98d8a3" providerId="ADAL" clId="{76CE9BBF-357B-4EF2-8A61-095A0D48E5D8}" dt="2024-10-28T01:32:07.312" v="103" actId="478"/>
          <ac:graphicFrameMkLst>
            <pc:docMk/>
            <pc:sldMk cId="1587488107" sldId="266"/>
            <ac:graphicFrameMk id="7" creationId="{07FEE098-87BC-3F47-32D9-300FB3E680D1}"/>
          </ac:graphicFrameMkLst>
        </pc:graphicFrameChg>
        <pc:picChg chg="add mod">
          <ac:chgData name="Sarah Marino" userId="9b3c46ab-80e0-4992-a4e5-3d7d2e98d8a3" providerId="ADAL" clId="{76CE9BBF-357B-4EF2-8A61-095A0D48E5D8}" dt="2024-10-28T01:32:34.096" v="108" actId="1076"/>
          <ac:picMkLst>
            <pc:docMk/>
            <pc:sldMk cId="1587488107" sldId="266"/>
            <ac:picMk id="6" creationId="{7E292454-137D-9417-E1AE-11B20A40A4C7}"/>
          </ac:picMkLst>
        </pc:picChg>
        <pc:picChg chg="add del">
          <ac:chgData name="Sarah Marino" userId="9b3c46ab-80e0-4992-a4e5-3d7d2e98d8a3" providerId="ADAL" clId="{76CE9BBF-357B-4EF2-8A61-095A0D48E5D8}" dt="2024-10-29T16:33:25.747" v="117" actId="478"/>
          <ac:picMkLst>
            <pc:docMk/>
            <pc:sldMk cId="1587488107" sldId="266"/>
            <ac:picMk id="9" creationId="{746E0EA0-BAD6-8E8F-D912-D4BF21F8071B}"/>
          </ac:picMkLst>
        </pc:picChg>
      </pc:sldChg>
      <pc:sldChg chg="addSp delSp modSp mod">
        <pc:chgData name="Sarah Marino" userId="9b3c46ab-80e0-4992-a4e5-3d7d2e98d8a3" providerId="ADAL" clId="{76CE9BBF-357B-4EF2-8A61-095A0D48E5D8}" dt="2024-10-28T01:21:43.702" v="13" actId="1076"/>
        <pc:sldMkLst>
          <pc:docMk/>
          <pc:sldMk cId="208861872" sldId="335"/>
        </pc:sldMkLst>
        <pc:spChg chg="del mod">
          <ac:chgData name="Sarah Marino" userId="9b3c46ab-80e0-4992-a4e5-3d7d2e98d8a3" providerId="ADAL" clId="{76CE9BBF-357B-4EF2-8A61-095A0D48E5D8}" dt="2024-10-28T01:21:33.639" v="8" actId="931"/>
          <ac:spMkLst>
            <pc:docMk/>
            <pc:sldMk cId="208861872" sldId="335"/>
            <ac:spMk id="4" creationId="{00000000-0000-0000-0000-000000000000}"/>
          </ac:spMkLst>
        </pc:spChg>
        <pc:picChg chg="add mod">
          <ac:chgData name="Sarah Marino" userId="9b3c46ab-80e0-4992-a4e5-3d7d2e98d8a3" providerId="ADAL" clId="{76CE9BBF-357B-4EF2-8A61-095A0D48E5D8}" dt="2024-10-28T01:21:43.702" v="13" actId="1076"/>
          <ac:picMkLst>
            <pc:docMk/>
            <pc:sldMk cId="208861872" sldId="335"/>
            <ac:picMk id="6" creationId="{2897B2E4-59FC-BFA6-FCDA-465CA4C99A92}"/>
          </ac:picMkLst>
        </pc:picChg>
      </pc:sldChg>
      <pc:sldChg chg="addSp delSp modSp mod modClrScheme chgLayout">
        <pc:chgData name="Sarah Marino" userId="9b3c46ab-80e0-4992-a4e5-3d7d2e98d8a3" providerId="ADAL" clId="{76CE9BBF-357B-4EF2-8A61-095A0D48E5D8}" dt="2024-10-28T01:25:29.620" v="43" actId="14100"/>
        <pc:sldMkLst>
          <pc:docMk/>
          <pc:sldMk cId="1432615176" sldId="510"/>
        </pc:sldMkLst>
        <pc:spChg chg="mod ord">
          <ac:chgData name="Sarah Marino" userId="9b3c46ab-80e0-4992-a4e5-3d7d2e98d8a3" providerId="ADAL" clId="{76CE9BBF-357B-4EF2-8A61-095A0D48E5D8}" dt="2024-10-28T01:24:38.615" v="36" actId="700"/>
          <ac:spMkLst>
            <pc:docMk/>
            <pc:sldMk cId="1432615176" sldId="510"/>
            <ac:spMk id="2" creationId="{03BBE5BD-EA4E-0294-F59C-1B1C32BA3253}"/>
          </ac:spMkLst>
        </pc:spChg>
        <pc:spChg chg="del mod">
          <ac:chgData name="Sarah Marino" userId="9b3c46ab-80e0-4992-a4e5-3d7d2e98d8a3" providerId="ADAL" clId="{76CE9BBF-357B-4EF2-8A61-095A0D48E5D8}" dt="2024-10-28T01:24:38.615" v="36" actId="700"/>
          <ac:spMkLst>
            <pc:docMk/>
            <pc:sldMk cId="1432615176" sldId="510"/>
            <ac:spMk id="3" creationId="{C6CF989D-44C6-EE3B-FF56-75F40D8E20AE}"/>
          </ac:spMkLst>
        </pc:spChg>
        <pc:spChg chg="del mod ord">
          <ac:chgData name="Sarah Marino" userId="9b3c46ab-80e0-4992-a4e5-3d7d2e98d8a3" providerId="ADAL" clId="{76CE9BBF-357B-4EF2-8A61-095A0D48E5D8}" dt="2024-10-28T01:24:38.615" v="36" actId="700"/>
          <ac:spMkLst>
            <pc:docMk/>
            <pc:sldMk cId="1432615176" sldId="510"/>
            <ac:spMk id="4" creationId="{AD9338D1-ACAE-1C52-BFF3-5F4B203B41FD}"/>
          </ac:spMkLst>
        </pc:spChg>
        <pc:spChg chg="del mod">
          <ac:chgData name="Sarah Marino" userId="9b3c46ab-80e0-4992-a4e5-3d7d2e98d8a3" providerId="ADAL" clId="{76CE9BBF-357B-4EF2-8A61-095A0D48E5D8}" dt="2024-10-28T01:24:38.615" v="36" actId="700"/>
          <ac:spMkLst>
            <pc:docMk/>
            <pc:sldMk cId="1432615176" sldId="510"/>
            <ac:spMk id="5" creationId="{0A813D93-28E6-48B5-6891-4EF3DEA99703}"/>
          </ac:spMkLst>
        </pc:spChg>
        <pc:spChg chg="del mod">
          <ac:chgData name="Sarah Marino" userId="9b3c46ab-80e0-4992-a4e5-3d7d2e98d8a3" providerId="ADAL" clId="{76CE9BBF-357B-4EF2-8A61-095A0D48E5D8}" dt="2024-10-28T01:24:38.615" v="36" actId="700"/>
          <ac:spMkLst>
            <pc:docMk/>
            <pc:sldMk cId="1432615176" sldId="510"/>
            <ac:spMk id="6" creationId="{021318F3-87EF-645B-29BF-E55BBE27AF2F}"/>
          </ac:spMkLst>
        </pc:spChg>
        <pc:spChg chg="add del mod ord">
          <ac:chgData name="Sarah Marino" userId="9b3c46ab-80e0-4992-a4e5-3d7d2e98d8a3" providerId="ADAL" clId="{76CE9BBF-357B-4EF2-8A61-095A0D48E5D8}" dt="2024-10-28T01:25:13.446" v="37" actId="931"/>
          <ac:spMkLst>
            <pc:docMk/>
            <pc:sldMk cId="1432615176" sldId="510"/>
            <ac:spMk id="7" creationId="{0EEB95B4-B3C9-F9F5-C092-D7D8031B93DF}"/>
          </ac:spMkLst>
        </pc:spChg>
        <pc:picChg chg="add mod">
          <ac:chgData name="Sarah Marino" userId="9b3c46ab-80e0-4992-a4e5-3d7d2e98d8a3" providerId="ADAL" clId="{76CE9BBF-357B-4EF2-8A61-095A0D48E5D8}" dt="2024-10-28T01:25:29.620" v="43" actId="14100"/>
          <ac:picMkLst>
            <pc:docMk/>
            <pc:sldMk cId="1432615176" sldId="510"/>
            <ac:picMk id="9" creationId="{877547EF-AD32-332A-6033-77C230A06F0B}"/>
          </ac:picMkLst>
        </pc:picChg>
      </pc:sldChg>
      <pc:sldChg chg="addSp delSp modSp mod">
        <pc:chgData name="Sarah Marino" userId="9b3c46ab-80e0-4992-a4e5-3d7d2e98d8a3" providerId="ADAL" clId="{76CE9BBF-357B-4EF2-8A61-095A0D48E5D8}" dt="2024-10-28T01:26:31.975" v="51" actId="1076"/>
        <pc:sldMkLst>
          <pc:docMk/>
          <pc:sldMk cId="2104969171" sldId="511"/>
        </pc:sldMkLst>
        <pc:spChg chg="add del mod">
          <ac:chgData name="Sarah Marino" userId="9b3c46ab-80e0-4992-a4e5-3d7d2e98d8a3" providerId="ADAL" clId="{76CE9BBF-357B-4EF2-8A61-095A0D48E5D8}" dt="2024-10-28T01:26:15.043" v="45" actId="931"/>
          <ac:spMkLst>
            <pc:docMk/>
            <pc:sldMk cId="2104969171" sldId="511"/>
            <ac:spMk id="3" creationId="{45955B46-6E7D-1FB8-71C9-066615F67B35}"/>
          </ac:spMkLst>
        </pc:spChg>
        <pc:graphicFrameChg chg="del">
          <ac:chgData name="Sarah Marino" userId="9b3c46ab-80e0-4992-a4e5-3d7d2e98d8a3" providerId="ADAL" clId="{76CE9BBF-357B-4EF2-8A61-095A0D48E5D8}" dt="2024-10-28T01:25:54.450" v="44" actId="478"/>
          <ac:graphicFrameMkLst>
            <pc:docMk/>
            <pc:sldMk cId="2104969171" sldId="511"/>
            <ac:graphicFrameMk id="9" creationId="{0E8506AC-F822-34E0-BFC6-D56A3AAD66FE}"/>
          </ac:graphicFrameMkLst>
        </pc:graphicFrameChg>
        <pc:picChg chg="add mod">
          <ac:chgData name="Sarah Marino" userId="9b3c46ab-80e0-4992-a4e5-3d7d2e98d8a3" providerId="ADAL" clId="{76CE9BBF-357B-4EF2-8A61-095A0D48E5D8}" dt="2024-10-28T01:26:31.975" v="51" actId="1076"/>
          <ac:picMkLst>
            <pc:docMk/>
            <pc:sldMk cId="2104969171" sldId="511"/>
            <ac:picMk id="5" creationId="{C25A6E86-8A8B-59FA-6C1A-EBBBFCBEA15E}"/>
          </ac:picMkLst>
        </pc:picChg>
      </pc:sldChg>
      <pc:sldChg chg="addSp delSp modSp mod">
        <pc:chgData name="Sarah Marino" userId="9b3c46ab-80e0-4992-a4e5-3d7d2e98d8a3" providerId="ADAL" clId="{76CE9BBF-357B-4EF2-8A61-095A0D48E5D8}" dt="2024-10-28T01:27:11.896" v="58" actId="14100"/>
        <pc:sldMkLst>
          <pc:docMk/>
          <pc:sldMk cId="2895357951" sldId="514"/>
        </pc:sldMkLst>
        <pc:spChg chg="add del mod">
          <ac:chgData name="Sarah Marino" userId="9b3c46ab-80e0-4992-a4e5-3d7d2e98d8a3" providerId="ADAL" clId="{76CE9BBF-357B-4EF2-8A61-095A0D48E5D8}" dt="2024-10-28T01:27:01.241" v="53" actId="931"/>
          <ac:spMkLst>
            <pc:docMk/>
            <pc:sldMk cId="2895357951" sldId="514"/>
            <ac:spMk id="5" creationId="{C8DA38B6-0BD0-3E0A-8159-D92F931B8BF0}"/>
          </ac:spMkLst>
        </pc:spChg>
        <pc:graphicFrameChg chg="del">
          <ac:chgData name="Sarah Marino" userId="9b3c46ab-80e0-4992-a4e5-3d7d2e98d8a3" providerId="ADAL" clId="{76CE9BBF-357B-4EF2-8A61-095A0D48E5D8}" dt="2024-10-28T01:26:45.966" v="52" actId="478"/>
          <ac:graphicFrameMkLst>
            <pc:docMk/>
            <pc:sldMk cId="2895357951" sldId="514"/>
            <ac:graphicFrameMk id="4" creationId="{F59196D7-EEBF-47DC-F4D6-D1172909D9A9}"/>
          </ac:graphicFrameMkLst>
        </pc:graphicFrameChg>
        <pc:picChg chg="add mod">
          <ac:chgData name="Sarah Marino" userId="9b3c46ab-80e0-4992-a4e5-3d7d2e98d8a3" providerId="ADAL" clId="{76CE9BBF-357B-4EF2-8A61-095A0D48E5D8}" dt="2024-10-28T01:27:11.896" v="58" actId="14100"/>
          <ac:picMkLst>
            <pc:docMk/>
            <pc:sldMk cId="2895357951" sldId="514"/>
            <ac:picMk id="7" creationId="{0064280A-4A33-5803-1E3E-E793082FD5EB}"/>
          </ac:picMkLst>
        </pc:picChg>
      </pc:sldChg>
      <pc:sldChg chg="addSp delSp modSp mod">
        <pc:chgData name="Sarah Marino" userId="9b3c46ab-80e0-4992-a4e5-3d7d2e98d8a3" providerId="ADAL" clId="{76CE9BBF-357B-4EF2-8A61-095A0D48E5D8}" dt="2024-10-28T01:30:58.995" v="95" actId="14100"/>
        <pc:sldMkLst>
          <pc:docMk/>
          <pc:sldMk cId="2388412454" sldId="516"/>
        </pc:sldMkLst>
        <pc:spChg chg="add del mod">
          <ac:chgData name="Sarah Marino" userId="9b3c46ab-80e0-4992-a4e5-3d7d2e98d8a3" providerId="ADAL" clId="{76CE9BBF-357B-4EF2-8A61-095A0D48E5D8}" dt="2024-10-28T01:30:45.376" v="89" actId="931"/>
          <ac:spMkLst>
            <pc:docMk/>
            <pc:sldMk cId="2388412454" sldId="516"/>
            <ac:spMk id="5" creationId="{E369BBA8-2842-7F7E-6E94-47834BFAFDCA}"/>
          </ac:spMkLst>
        </pc:spChg>
        <pc:graphicFrameChg chg="del">
          <ac:chgData name="Sarah Marino" userId="9b3c46ab-80e0-4992-a4e5-3d7d2e98d8a3" providerId="ADAL" clId="{76CE9BBF-357B-4EF2-8A61-095A0D48E5D8}" dt="2024-10-28T01:30:23.772" v="87" actId="478"/>
          <ac:graphicFrameMkLst>
            <pc:docMk/>
            <pc:sldMk cId="2388412454" sldId="516"/>
            <ac:graphicFrameMk id="4" creationId="{317B7160-F5CD-BA69-0BC0-225B58D51D98}"/>
          </ac:graphicFrameMkLst>
        </pc:graphicFrameChg>
        <pc:picChg chg="add mod">
          <ac:chgData name="Sarah Marino" userId="9b3c46ab-80e0-4992-a4e5-3d7d2e98d8a3" providerId="ADAL" clId="{76CE9BBF-357B-4EF2-8A61-095A0D48E5D8}" dt="2024-10-28T01:30:58.995" v="95" actId="14100"/>
          <ac:picMkLst>
            <pc:docMk/>
            <pc:sldMk cId="2388412454" sldId="516"/>
            <ac:picMk id="7" creationId="{17EB7750-405F-D2DE-8D6C-479F03EE5772}"/>
          </ac:picMkLst>
        </pc:picChg>
      </pc:sldChg>
      <pc:sldChg chg="addSp delSp modSp mod">
        <pc:chgData name="Sarah Marino" userId="9b3c46ab-80e0-4992-a4e5-3d7d2e98d8a3" providerId="ADAL" clId="{76CE9BBF-357B-4EF2-8A61-095A0D48E5D8}" dt="2024-10-28T01:31:43.068" v="102" actId="1076"/>
        <pc:sldMkLst>
          <pc:docMk/>
          <pc:sldMk cId="2702271180" sldId="517"/>
        </pc:sldMkLst>
        <pc:spChg chg="add del mod">
          <ac:chgData name="Sarah Marino" userId="9b3c46ab-80e0-4992-a4e5-3d7d2e98d8a3" providerId="ADAL" clId="{76CE9BBF-357B-4EF2-8A61-095A0D48E5D8}" dt="2024-10-28T01:31:33.449" v="98" actId="931"/>
          <ac:spMkLst>
            <pc:docMk/>
            <pc:sldMk cId="2702271180" sldId="517"/>
            <ac:spMk id="5" creationId="{CCC15D56-CC83-4E1B-157B-5D271A339A3B}"/>
          </ac:spMkLst>
        </pc:spChg>
        <pc:graphicFrameChg chg="del">
          <ac:chgData name="Sarah Marino" userId="9b3c46ab-80e0-4992-a4e5-3d7d2e98d8a3" providerId="ADAL" clId="{76CE9BBF-357B-4EF2-8A61-095A0D48E5D8}" dt="2024-10-28T01:31:10.700" v="96" actId="478"/>
          <ac:graphicFrameMkLst>
            <pc:docMk/>
            <pc:sldMk cId="2702271180" sldId="517"/>
            <ac:graphicFrameMk id="4" creationId="{317B7160-F5CD-BA69-0BC0-225B58D51D98}"/>
          </ac:graphicFrameMkLst>
        </pc:graphicFrameChg>
        <pc:picChg chg="add mod">
          <ac:chgData name="Sarah Marino" userId="9b3c46ab-80e0-4992-a4e5-3d7d2e98d8a3" providerId="ADAL" clId="{76CE9BBF-357B-4EF2-8A61-095A0D48E5D8}" dt="2024-10-28T01:31:43.068" v="102" actId="1076"/>
          <ac:picMkLst>
            <pc:docMk/>
            <pc:sldMk cId="2702271180" sldId="517"/>
            <ac:picMk id="7" creationId="{7A178E13-450D-9A16-6BEF-CE336849CC42}"/>
          </ac:picMkLst>
        </pc:picChg>
      </pc:sldChg>
      <pc:sldChg chg="addSp delSp modSp mod">
        <pc:chgData name="Sarah Marino" userId="9b3c46ab-80e0-4992-a4e5-3d7d2e98d8a3" providerId="ADAL" clId="{76CE9BBF-357B-4EF2-8A61-095A0D48E5D8}" dt="2024-10-28T01:24:03.167" v="31" actId="14100"/>
        <pc:sldMkLst>
          <pc:docMk/>
          <pc:sldMk cId="1428984423" sldId="518"/>
        </pc:sldMkLst>
        <pc:spChg chg="add del mod">
          <ac:chgData name="Sarah Marino" userId="9b3c46ab-80e0-4992-a4e5-3d7d2e98d8a3" providerId="ADAL" clId="{76CE9BBF-357B-4EF2-8A61-095A0D48E5D8}" dt="2024-10-28T01:23:55.067" v="27" actId="931"/>
          <ac:spMkLst>
            <pc:docMk/>
            <pc:sldMk cId="1428984423" sldId="518"/>
            <ac:spMk id="3" creationId="{6A374271-28B1-1DB3-E990-F382A5B2EC3A}"/>
          </ac:spMkLst>
        </pc:spChg>
        <pc:graphicFrameChg chg="del">
          <ac:chgData name="Sarah Marino" userId="9b3c46ab-80e0-4992-a4e5-3d7d2e98d8a3" providerId="ADAL" clId="{76CE9BBF-357B-4EF2-8A61-095A0D48E5D8}" dt="2024-10-28T01:23:17.858" v="24" actId="478"/>
          <ac:graphicFrameMkLst>
            <pc:docMk/>
            <pc:sldMk cId="1428984423" sldId="518"/>
            <ac:graphicFrameMk id="9" creationId="{582C1A13-C065-3AB4-1479-326811DE2AE0}"/>
          </ac:graphicFrameMkLst>
        </pc:graphicFrameChg>
        <pc:picChg chg="add mod">
          <ac:chgData name="Sarah Marino" userId="9b3c46ab-80e0-4992-a4e5-3d7d2e98d8a3" providerId="ADAL" clId="{76CE9BBF-357B-4EF2-8A61-095A0D48E5D8}" dt="2024-10-28T01:24:03.167" v="31" actId="14100"/>
          <ac:picMkLst>
            <pc:docMk/>
            <pc:sldMk cId="1428984423" sldId="518"/>
            <ac:picMk id="5" creationId="{19A3FD74-BB61-A122-411F-914B8DA01E13}"/>
          </ac:picMkLst>
        </pc:picChg>
      </pc:sldChg>
      <pc:sldChg chg="addSp delSp modSp mod">
        <pc:chgData name="Sarah Marino" userId="9b3c46ab-80e0-4992-a4e5-3d7d2e98d8a3" providerId="ADAL" clId="{76CE9BBF-357B-4EF2-8A61-095A0D48E5D8}" dt="2024-10-28T01:27:52.721" v="65" actId="14100"/>
        <pc:sldMkLst>
          <pc:docMk/>
          <pc:sldMk cId="3248389961" sldId="520"/>
        </pc:sldMkLst>
        <pc:spChg chg="add del mod">
          <ac:chgData name="Sarah Marino" userId="9b3c46ab-80e0-4992-a4e5-3d7d2e98d8a3" providerId="ADAL" clId="{76CE9BBF-357B-4EF2-8A61-095A0D48E5D8}" dt="2024-10-28T01:27:40.064" v="60" actId="931"/>
          <ac:spMkLst>
            <pc:docMk/>
            <pc:sldMk cId="3248389961" sldId="520"/>
            <ac:spMk id="5" creationId="{6D939D3F-1EDF-1FCD-CAF6-7DB8B74C8F1F}"/>
          </ac:spMkLst>
        </pc:spChg>
        <pc:graphicFrameChg chg="del">
          <ac:chgData name="Sarah Marino" userId="9b3c46ab-80e0-4992-a4e5-3d7d2e98d8a3" providerId="ADAL" clId="{76CE9BBF-357B-4EF2-8A61-095A0D48E5D8}" dt="2024-10-28T01:27:22.529" v="59" actId="478"/>
          <ac:graphicFrameMkLst>
            <pc:docMk/>
            <pc:sldMk cId="3248389961" sldId="520"/>
            <ac:graphicFrameMk id="4" creationId="{F59196D7-EEBF-47DC-F4D6-D1172909D9A9}"/>
          </ac:graphicFrameMkLst>
        </pc:graphicFrameChg>
        <pc:picChg chg="add mod">
          <ac:chgData name="Sarah Marino" userId="9b3c46ab-80e0-4992-a4e5-3d7d2e98d8a3" providerId="ADAL" clId="{76CE9BBF-357B-4EF2-8A61-095A0D48E5D8}" dt="2024-10-28T01:27:52.721" v="65" actId="14100"/>
          <ac:picMkLst>
            <pc:docMk/>
            <pc:sldMk cId="3248389961" sldId="520"/>
            <ac:picMk id="7" creationId="{2BBAA4B1-E7BB-387F-C4B7-F2490F02EFDF}"/>
          </ac:picMkLst>
        </pc:picChg>
      </pc:sldChg>
      <pc:sldChg chg="addSp delSp modSp mod">
        <pc:chgData name="Sarah Marino" userId="9b3c46ab-80e0-4992-a4e5-3d7d2e98d8a3" providerId="ADAL" clId="{76CE9BBF-357B-4EF2-8A61-095A0D48E5D8}" dt="2024-10-28T01:28:36.465" v="73" actId="1076"/>
        <pc:sldMkLst>
          <pc:docMk/>
          <pc:sldMk cId="1853966181" sldId="521"/>
        </pc:sldMkLst>
        <pc:spChg chg="add del mod">
          <ac:chgData name="Sarah Marino" userId="9b3c46ab-80e0-4992-a4e5-3d7d2e98d8a3" providerId="ADAL" clId="{76CE9BBF-357B-4EF2-8A61-095A0D48E5D8}" dt="2024-10-28T01:28:23.302" v="67" actId="931"/>
          <ac:spMkLst>
            <pc:docMk/>
            <pc:sldMk cId="1853966181" sldId="521"/>
            <ac:spMk id="5" creationId="{47642802-4E46-1E6E-5A0B-57EB250B0266}"/>
          </ac:spMkLst>
        </pc:spChg>
        <pc:graphicFrameChg chg="del">
          <ac:chgData name="Sarah Marino" userId="9b3c46ab-80e0-4992-a4e5-3d7d2e98d8a3" providerId="ADAL" clId="{76CE9BBF-357B-4EF2-8A61-095A0D48E5D8}" dt="2024-10-28T01:28:08.045" v="66" actId="478"/>
          <ac:graphicFrameMkLst>
            <pc:docMk/>
            <pc:sldMk cId="1853966181" sldId="521"/>
            <ac:graphicFrameMk id="4" creationId="{F59196D7-EEBF-47DC-F4D6-D1172909D9A9}"/>
          </ac:graphicFrameMkLst>
        </pc:graphicFrameChg>
        <pc:picChg chg="add mod">
          <ac:chgData name="Sarah Marino" userId="9b3c46ab-80e0-4992-a4e5-3d7d2e98d8a3" providerId="ADAL" clId="{76CE9BBF-357B-4EF2-8A61-095A0D48E5D8}" dt="2024-10-28T01:28:36.465" v="73" actId="1076"/>
          <ac:picMkLst>
            <pc:docMk/>
            <pc:sldMk cId="1853966181" sldId="521"/>
            <ac:picMk id="7" creationId="{A364266C-813F-6D38-6F39-1A283F5636C9}"/>
          </ac:picMkLst>
        </pc:picChg>
      </pc:sldChg>
      <pc:sldChg chg="addSp delSp modSp mod">
        <pc:chgData name="Sarah Marino" userId="9b3c46ab-80e0-4992-a4e5-3d7d2e98d8a3" providerId="ADAL" clId="{76CE9BBF-357B-4EF2-8A61-095A0D48E5D8}" dt="2024-10-28T01:29:19.043" v="80" actId="14100"/>
        <pc:sldMkLst>
          <pc:docMk/>
          <pc:sldMk cId="2337483289" sldId="522"/>
        </pc:sldMkLst>
        <pc:spChg chg="add del mod">
          <ac:chgData name="Sarah Marino" userId="9b3c46ab-80e0-4992-a4e5-3d7d2e98d8a3" providerId="ADAL" clId="{76CE9BBF-357B-4EF2-8A61-095A0D48E5D8}" dt="2024-10-28T01:29:10.449" v="75" actId="931"/>
          <ac:spMkLst>
            <pc:docMk/>
            <pc:sldMk cId="2337483289" sldId="522"/>
            <ac:spMk id="5" creationId="{B985CC10-4151-16F0-5415-2E81E9B567E6}"/>
          </ac:spMkLst>
        </pc:spChg>
        <pc:graphicFrameChg chg="del">
          <ac:chgData name="Sarah Marino" userId="9b3c46ab-80e0-4992-a4e5-3d7d2e98d8a3" providerId="ADAL" clId="{76CE9BBF-357B-4EF2-8A61-095A0D48E5D8}" dt="2024-10-28T01:28:55.006" v="74" actId="478"/>
          <ac:graphicFrameMkLst>
            <pc:docMk/>
            <pc:sldMk cId="2337483289" sldId="522"/>
            <ac:graphicFrameMk id="4" creationId="{F59196D7-EEBF-47DC-F4D6-D1172909D9A9}"/>
          </ac:graphicFrameMkLst>
        </pc:graphicFrameChg>
        <pc:picChg chg="add mod">
          <ac:chgData name="Sarah Marino" userId="9b3c46ab-80e0-4992-a4e5-3d7d2e98d8a3" providerId="ADAL" clId="{76CE9BBF-357B-4EF2-8A61-095A0D48E5D8}" dt="2024-10-28T01:29:19.043" v="80" actId="14100"/>
          <ac:picMkLst>
            <pc:docMk/>
            <pc:sldMk cId="2337483289" sldId="522"/>
            <ac:picMk id="7" creationId="{163F7E22-1FED-EDA0-1AEF-5410B18C0259}"/>
          </ac:picMkLst>
        </pc:picChg>
      </pc:sldChg>
      <pc:sldChg chg="addSp delSp modSp mod">
        <pc:chgData name="Sarah Marino" userId="9b3c46ab-80e0-4992-a4e5-3d7d2e98d8a3" providerId="ADAL" clId="{76CE9BBF-357B-4EF2-8A61-095A0D48E5D8}" dt="2024-10-28T01:30:07.279" v="86" actId="1076"/>
        <pc:sldMkLst>
          <pc:docMk/>
          <pc:sldMk cId="1564366258" sldId="523"/>
        </pc:sldMkLst>
        <pc:spChg chg="add del mod">
          <ac:chgData name="Sarah Marino" userId="9b3c46ab-80e0-4992-a4e5-3d7d2e98d8a3" providerId="ADAL" clId="{76CE9BBF-357B-4EF2-8A61-095A0D48E5D8}" dt="2024-10-28T01:30:00.173" v="82" actId="931"/>
          <ac:spMkLst>
            <pc:docMk/>
            <pc:sldMk cId="1564366258" sldId="523"/>
            <ac:spMk id="5" creationId="{378C1977-7B3F-5E6B-F9D6-F4730CB24945}"/>
          </ac:spMkLst>
        </pc:spChg>
        <pc:graphicFrameChg chg="del">
          <ac:chgData name="Sarah Marino" userId="9b3c46ab-80e0-4992-a4e5-3d7d2e98d8a3" providerId="ADAL" clId="{76CE9BBF-357B-4EF2-8A61-095A0D48E5D8}" dt="2024-10-28T01:29:37.933" v="81" actId="478"/>
          <ac:graphicFrameMkLst>
            <pc:docMk/>
            <pc:sldMk cId="1564366258" sldId="523"/>
            <ac:graphicFrameMk id="4" creationId="{F59196D7-EEBF-47DC-F4D6-D1172909D9A9}"/>
          </ac:graphicFrameMkLst>
        </pc:graphicFrameChg>
        <pc:picChg chg="add mod">
          <ac:chgData name="Sarah Marino" userId="9b3c46ab-80e0-4992-a4e5-3d7d2e98d8a3" providerId="ADAL" clId="{76CE9BBF-357B-4EF2-8A61-095A0D48E5D8}" dt="2024-10-28T01:30:07.279" v="86" actId="1076"/>
          <ac:picMkLst>
            <pc:docMk/>
            <pc:sldMk cId="1564366258" sldId="523"/>
            <ac:picMk id="7" creationId="{386A0F98-7A1A-BE80-9EF7-471927C71B10}"/>
          </ac:picMkLst>
        </pc:picChg>
      </pc:sldChg>
      <pc:sldChg chg="addSp delSp modSp mod">
        <pc:chgData name="Sarah Marino" userId="9b3c46ab-80e0-4992-a4e5-3d7d2e98d8a3" providerId="ADAL" clId="{76CE9BBF-357B-4EF2-8A61-095A0D48E5D8}" dt="2024-10-28T01:22:56.353" v="23" actId="14100"/>
        <pc:sldMkLst>
          <pc:docMk/>
          <pc:sldMk cId="167319524" sldId="524"/>
        </pc:sldMkLst>
        <pc:spChg chg="del mod">
          <ac:chgData name="Sarah Marino" userId="9b3c46ab-80e0-4992-a4e5-3d7d2e98d8a3" providerId="ADAL" clId="{76CE9BBF-357B-4EF2-8A61-095A0D48E5D8}" dt="2024-10-28T01:22:45.403" v="18" actId="931"/>
          <ac:spMkLst>
            <pc:docMk/>
            <pc:sldMk cId="167319524" sldId="524"/>
            <ac:spMk id="3" creationId="{17828D7B-F77A-8FBE-0F2E-9B637A123462}"/>
          </ac:spMkLst>
        </pc:spChg>
        <pc:picChg chg="add mod">
          <ac:chgData name="Sarah Marino" userId="9b3c46ab-80e0-4992-a4e5-3d7d2e98d8a3" providerId="ADAL" clId="{76CE9BBF-357B-4EF2-8A61-095A0D48E5D8}" dt="2024-10-28T01:22:56.353" v="23" actId="14100"/>
          <ac:picMkLst>
            <pc:docMk/>
            <pc:sldMk cId="167319524" sldId="524"/>
            <ac:picMk id="5" creationId="{E3EBDA12-F15F-8C6B-08DE-3753313EA7D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C1F9AC-7694-4ADB-9EE6-DEE63AC92155}" type="datetimeFigureOut">
              <a:rPr lang="en-US" smtClean="0"/>
              <a:t>10/29/2024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7F1F14-D95F-4FD9-A3E1-F4B12B654240}" type="slidenum">
              <a:rPr lang="en-US" smtClean="0"/>
              <a:t>‹#›</a:t>
            </a:fld>
            <a:endParaRPr lang="en-US"/>
          </a:p>
        </p:txBody>
      </p:sp>
    </p:spTree>
    <p:extLst>
      <p:ext uri="{BB962C8B-B14F-4D97-AF65-F5344CB8AC3E}">
        <p14:creationId xmlns:p14="http://schemas.microsoft.com/office/powerpoint/2010/main" val="1630990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MAERB Dashboard PowerPoint is designed to inform the community of CAAHEP-accredited medical assisting programs, as well as those interested in or applying for initial accreditation, about the activities of the Medical Assisting Education Review Board (MAERB), a Committee on Accreditation under the Commission on Accreditation of Allied Health Education Programs (CAAHEP).  Because the accredited programs are the largest members in MAERB, the data in this PowerPoint is about the accredited programs and is designed to keep the membership informed about the accreditation activities. </a:t>
            </a:r>
          </a:p>
          <a:p>
            <a:endParaRPr lang="en-US"/>
          </a:p>
          <a:p>
            <a:r>
              <a:rPr lang="en-US"/>
              <a:t>Feel free to share all or parts of this PowerPoint with your institutional or organizational community. In addition, you might find it helpful to share sections with your Advisory Committee when you are discussing the outcomes with them.  </a:t>
            </a:r>
          </a:p>
          <a:p>
            <a:endParaRPr lang="en-US"/>
          </a:p>
          <a:p>
            <a:r>
              <a:rPr lang="en-US"/>
              <a:t>Finally, the MAERB Dashboard PowerPoint indicates the strength, health, and engagement of the CAAHEP-accredited medical assisting community.  </a:t>
            </a:r>
          </a:p>
        </p:txBody>
      </p:sp>
      <p:sp>
        <p:nvSpPr>
          <p:cNvPr id="4" name="Slide Number Placeholder 3"/>
          <p:cNvSpPr>
            <a:spLocks noGrp="1"/>
          </p:cNvSpPr>
          <p:nvPr>
            <p:ph type="sldNum" sz="quarter" idx="5"/>
          </p:nvPr>
        </p:nvSpPr>
        <p:spPr/>
        <p:txBody>
          <a:bodyPr/>
          <a:lstStyle/>
          <a:p>
            <a:fld id="{FF7F1F14-D95F-4FD9-A3E1-F4B12B654240}" type="slidenum">
              <a:rPr lang="en-US" smtClean="0"/>
              <a:t>1</a:t>
            </a:fld>
            <a:endParaRPr lang="en-US"/>
          </a:p>
        </p:txBody>
      </p:sp>
    </p:spTree>
    <p:extLst>
      <p:ext uri="{BB962C8B-B14F-4D97-AF65-F5344CB8AC3E}">
        <p14:creationId xmlns:p14="http://schemas.microsoft.com/office/powerpoint/2010/main" val="25922958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 program depends upon the participation of its graduates to best evaluate the program, and CAAHEP-accredited programs are required to administer a graduate survey to all its graduates and must reach the threshold of at least a 30% return rate of those surveys; in other words, at least 30% of the graduates are required to respond to the graduate survey.  If, for example, a program has a 100 graduates, at least 30 or more need to complete the survey. As this chart indicates, 96% of CAAHEP-accredited medical assisting programs were either at or above threshold in graduate survey participation in calendar year 2022.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1D70B7"/>
                </a:solidFill>
              </a:rPr>
              <a:t>The threshold percentage is highlighted in blue.  </a:t>
            </a:r>
          </a:p>
          <a:p>
            <a:endParaRPr lang="en-US" dirty="0"/>
          </a:p>
          <a:p>
            <a:endParaRPr lang="en-US" dirty="0"/>
          </a:p>
        </p:txBody>
      </p:sp>
      <p:sp>
        <p:nvSpPr>
          <p:cNvPr id="4" name="Slide Number Placeholder 3"/>
          <p:cNvSpPr>
            <a:spLocks noGrp="1"/>
          </p:cNvSpPr>
          <p:nvPr>
            <p:ph type="sldNum" sz="quarter" idx="5"/>
          </p:nvPr>
        </p:nvSpPr>
        <p:spPr/>
        <p:txBody>
          <a:bodyPr/>
          <a:lstStyle/>
          <a:p>
            <a:fld id="{FF7F1F14-D95F-4FD9-A3E1-F4B12B654240}" type="slidenum">
              <a:rPr lang="en-US" smtClean="0"/>
              <a:t>10</a:t>
            </a:fld>
            <a:endParaRPr lang="en-US"/>
          </a:p>
        </p:txBody>
      </p:sp>
    </p:spTree>
    <p:extLst>
      <p:ext uri="{BB962C8B-B14F-4D97-AF65-F5344CB8AC3E}">
        <p14:creationId xmlns:p14="http://schemas.microsoft.com/office/powerpoint/2010/main" val="3799251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outcome for graduate satisfaction is linked to the graduate survey participation. The surveys administered record the graduates’ satisfaction with the CAAHEP-accredited medical assisting program; the threshold is at 80% or above. So, at least 80% of </a:t>
            </a:r>
            <a:r>
              <a:rPr lang="en-US" b="0" dirty="0"/>
              <a:t>the </a:t>
            </a:r>
            <a:r>
              <a:rPr lang="en-US" b="0" dirty="0">
                <a:highlight>
                  <a:srgbClr val="FFFF00"/>
                </a:highlight>
              </a:rPr>
              <a:t>graduates who participated in the survey</a:t>
            </a:r>
            <a:r>
              <a:rPr lang="en-US" b="1" dirty="0">
                <a:highlight>
                  <a:srgbClr val="FFFF00"/>
                </a:highlight>
              </a:rPr>
              <a:t> </a:t>
            </a:r>
            <a:r>
              <a:rPr lang="en-US" b="0" dirty="0">
                <a:highlight>
                  <a:srgbClr val="FFFF00"/>
                </a:highlight>
              </a:rPr>
              <a:t>need to indicate that they were satisfied with the program. In other words, if there are 100 graduates, at least 80 of those graduates need to indicate that they are satisfied. As this chart shows, 97% of the programs were above threshold in graduate satisfaction for the calendar year 2022.  </a:t>
            </a:r>
          </a:p>
          <a:p>
            <a:endParaRPr lang="en-US" b="0"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1D70B7"/>
                </a:solidFill>
              </a:rPr>
              <a:t>The threshold percentage is highlighted in blue.  </a:t>
            </a:r>
          </a:p>
          <a:p>
            <a:endParaRPr lang="en-US" b="1" dirty="0">
              <a:highlight>
                <a:srgbClr val="FFFF00"/>
              </a:highlight>
            </a:endParaRPr>
          </a:p>
        </p:txBody>
      </p:sp>
      <p:sp>
        <p:nvSpPr>
          <p:cNvPr id="4" name="Slide Number Placeholder 3"/>
          <p:cNvSpPr>
            <a:spLocks noGrp="1"/>
          </p:cNvSpPr>
          <p:nvPr>
            <p:ph type="sldNum" sz="quarter" idx="5"/>
          </p:nvPr>
        </p:nvSpPr>
        <p:spPr/>
        <p:txBody>
          <a:bodyPr/>
          <a:lstStyle/>
          <a:p>
            <a:fld id="{FF7F1F14-D95F-4FD9-A3E1-F4B12B654240}" type="slidenum">
              <a:rPr lang="en-US" smtClean="0"/>
              <a:t>11</a:t>
            </a:fld>
            <a:endParaRPr lang="en-US"/>
          </a:p>
        </p:txBody>
      </p:sp>
    </p:spTree>
    <p:extLst>
      <p:ext uri="{BB962C8B-B14F-4D97-AF65-F5344CB8AC3E}">
        <p14:creationId xmlns:p14="http://schemas.microsoft.com/office/powerpoint/2010/main" val="2800954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employers of the graduates are an important community of interest. CAAHEP-accredited programs are required to send surveys to all the employers who have hired graduates.  The threshold for sending out the employer surveys is 100%. So, programs are required to send out the surveys to 100% of the employers who have hired graduates in the field of medical assisting or a related field.  If, for example, a program has a 100 graduates, and 90 of those graduates received positions as medical assistants or a related field, the program needs to send out 90 surveys. As this chart indicates, 94% of CAAHEP-accredited medical assisting programs have met the 100% threshold for sending out employer surveys for the calendar year 2022.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1D70B7"/>
                </a:solidFill>
              </a:rPr>
              <a:t>The threshold percentage is highlighted in blue.  </a:t>
            </a:r>
          </a:p>
          <a:p>
            <a:endParaRPr lang="en-US" dirty="0"/>
          </a:p>
          <a:p>
            <a:r>
              <a:rPr lang="en-US" b="1" dirty="0"/>
              <a:t>NOTE:  The one program in the 70-79 percentile represents less than .5% of the population, so it is not calculated in the equation.</a:t>
            </a:r>
          </a:p>
        </p:txBody>
      </p:sp>
      <p:sp>
        <p:nvSpPr>
          <p:cNvPr id="4" name="Slide Number Placeholder 3"/>
          <p:cNvSpPr>
            <a:spLocks noGrp="1"/>
          </p:cNvSpPr>
          <p:nvPr>
            <p:ph type="sldNum" sz="quarter" idx="5"/>
          </p:nvPr>
        </p:nvSpPr>
        <p:spPr/>
        <p:txBody>
          <a:bodyPr/>
          <a:lstStyle/>
          <a:p>
            <a:fld id="{FF7F1F14-D95F-4FD9-A3E1-F4B12B654240}" type="slidenum">
              <a:rPr lang="en-US" smtClean="0"/>
              <a:t>12</a:t>
            </a:fld>
            <a:endParaRPr lang="en-US"/>
          </a:p>
        </p:txBody>
      </p:sp>
    </p:spTree>
    <p:extLst>
      <p:ext uri="{BB962C8B-B14F-4D97-AF65-F5344CB8AC3E}">
        <p14:creationId xmlns:p14="http://schemas.microsoft.com/office/powerpoint/2010/main" val="31132967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outcome for employee satisfaction is linked to an outcome with no defined threshold.  Due to the difficulty of obtaining surveys from employers, there is no threshold for employer participation. There is, however, a threshold for employer satisfaction based upon the percentage of employers who returned the surveys.  The surveys administered record the employers’ satisfaction with the CAAHEP-accredited medical assisting program, and the threshold is at 80% or above. So, at least 80% of </a:t>
            </a:r>
            <a:r>
              <a:rPr lang="en-US" b="0" dirty="0"/>
              <a:t>the </a:t>
            </a:r>
            <a:r>
              <a:rPr lang="en-US" b="0" dirty="0">
                <a:highlight>
                  <a:srgbClr val="FFFF00"/>
                </a:highlight>
              </a:rPr>
              <a:t>employers who participated in the survey</a:t>
            </a:r>
            <a:r>
              <a:rPr lang="en-US" b="1" dirty="0">
                <a:highlight>
                  <a:srgbClr val="FFFF00"/>
                </a:highlight>
              </a:rPr>
              <a:t> </a:t>
            </a:r>
            <a:r>
              <a:rPr lang="en-US" b="0" dirty="0">
                <a:highlight>
                  <a:srgbClr val="FFFF00"/>
                </a:highlight>
              </a:rPr>
              <a:t>need to indicate that they were satisfied with the program’s graduates. In other words, if there are 100 employer surveys that were returned, at least 80 of those surveys need to indicate satisfaction with the hired graduate.  As this chart indicates, 93% of the programs were above the 80% threshold for the calendar year 2022.  </a:t>
            </a:r>
          </a:p>
          <a:p>
            <a:endParaRPr lang="en-US" b="0"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1D70B7"/>
                </a:solidFill>
              </a:rPr>
              <a:t>The threshold percentage is highlighted in blue.  </a:t>
            </a:r>
          </a:p>
          <a:p>
            <a:endParaRPr lang="en-US" b="1" dirty="0">
              <a:highlight>
                <a:srgbClr val="FFFF00"/>
              </a:highlight>
            </a:endParaRPr>
          </a:p>
        </p:txBody>
      </p:sp>
      <p:sp>
        <p:nvSpPr>
          <p:cNvPr id="4" name="Slide Number Placeholder 3"/>
          <p:cNvSpPr>
            <a:spLocks noGrp="1"/>
          </p:cNvSpPr>
          <p:nvPr>
            <p:ph type="sldNum" sz="quarter" idx="5"/>
          </p:nvPr>
        </p:nvSpPr>
        <p:spPr/>
        <p:txBody>
          <a:bodyPr/>
          <a:lstStyle/>
          <a:p>
            <a:fld id="{FF7F1F14-D95F-4FD9-A3E1-F4B12B654240}" type="slidenum">
              <a:rPr lang="en-US" smtClean="0"/>
              <a:t>13</a:t>
            </a:fld>
            <a:endParaRPr lang="en-US"/>
          </a:p>
        </p:txBody>
      </p:sp>
    </p:spTree>
    <p:extLst>
      <p:ext uri="{BB962C8B-B14F-4D97-AF65-F5344CB8AC3E}">
        <p14:creationId xmlns:p14="http://schemas.microsoft.com/office/powerpoint/2010/main" val="4052217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Graduates’ participation in a national credentialing exam is another important outcome.  Even though there are some regions of the country where employers do not emphasize the need for a national credentialing exam, graduate participation in one of the 5 qualifying exams is an important external measure for the quality of the program.  MAERB requires a 30% threshold for graduate participation in a credentialing exam. To meet the threshold, at least 30% of the graduates of the program need to take one of the exams.  For example, a program with 100 graduates must have at least 30 of those graduates take an exam.  As this chart indicates, 96% of the programs were above threshold for exam participation for calendar year 2022.  </a:t>
            </a:r>
          </a:p>
          <a:p>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1D70B7"/>
                </a:solidFill>
              </a:rPr>
              <a:t>The threshold percentage is highlighted in blue.  </a:t>
            </a:r>
          </a:p>
          <a:p>
            <a:endParaRPr lang="en-US" b="0" dirty="0"/>
          </a:p>
        </p:txBody>
      </p:sp>
      <p:sp>
        <p:nvSpPr>
          <p:cNvPr id="4" name="Slide Number Placeholder 3"/>
          <p:cNvSpPr>
            <a:spLocks noGrp="1"/>
          </p:cNvSpPr>
          <p:nvPr>
            <p:ph type="sldNum" sz="quarter" idx="5"/>
          </p:nvPr>
        </p:nvSpPr>
        <p:spPr/>
        <p:txBody>
          <a:bodyPr/>
          <a:lstStyle/>
          <a:p>
            <a:fld id="{FF807491-C6EE-49D7-9BBE-6688A764C0FF}" type="slidenum">
              <a:rPr lang="en-US" smtClean="0"/>
              <a:t>14</a:t>
            </a:fld>
            <a:endParaRPr lang="en-US"/>
          </a:p>
        </p:txBody>
      </p:sp>
    </p:spTree>
    <p:extLst>
      <p:ext uri="{BB962C8B-B14F-4D97-AF65-F5344CB8AC3E}">
        <p14:creationId xmlns:p14="http://schemas.microsoft.com/office/powerpoint/2010/main" val="31944516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In addition to 30% graduate participation in an exam, graduate passage of a national credentialing exam is a vitally important outcome. The outcome threshold for exam passage is 60%. For a program to meet this threshold, 60% of the students must pass at least one of the exams that they take.  For example, if there are 100 graduates from a program, and 50 of them take a credentialing exam, then 30 of those students must pass the exam to meet the threshold.  As the chart above indicates, 86% of the CAAHEP-accredited program were above threshold for the calendar year 2022. </a:t>
            </a:r>
          </a:p>
          <a:p>
            <a:endParaRPr lang="en-US" b="1" dirty="0"/>
          </a:p>
        </p:txBody>
      </p:sp>
      <p:sp>
        <p:nvSpPr>
          <p:cNvPr id="4" name="Slide Number Placeholder 3"/>
          <p:cNvSpPr>
            <a:spLocks noGrp="1"/>
          </p:cNvSpPr>
          <p:nvPr>
            <p:ph type="sldNum" sz="quarter" idx="5"/>
          </p:nvPr>
        </p:nvSpPr>
        <p:spPr/>
        <p:txBody>
          <a:bodyPr/>
          <a:lstStyle/>
          <a:p>
            <a:fld id="{FF807491-C6EE-49D7-9BBE-6688A764C0FF}" type="slidenum">
              <a:rPr lang="en-US" smtClean="0"/>
              <a:t>15</a:t>
            </a:fld>
            <a:endParaRPr lang="en-US"/>
          </a:p>
        </p:txBody>
      </p:sp>
    </p:spTree>
    <p:extLst>
      <p:ext uri="{BB962C8B-B14F-4D97-AF65-F5344CB8AC3E}">
        <p14:creationId xmlns:p14="http://schemas.microsoft.com/office/powerpoint/2010/main" val="326413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outcomes reported on the MAERB Annual Report Form (ARF) represent the achievements of the CAAHEP-accredited medical assisting programs. It is helpful to contextualize the achievements within the larger national environment, particularly with exam passage. As the chart above indicates, the passage rate of CAAHEP-accredited programs exceeds the national passage rate of those exams, in some instances significantly.  The high performance of the graduates of CAAHEP-accredited programs demonstrates the effectiveness of the academic requirements of a CAAHEP-accredited program.  </a:t>
            </a:r>
          </a:p>
          <a:p>
            <a:endParaRPr lang="en-US" dirty="0"/>
          </a:p>
          <a:p>
            <a:endParaRPr lang="en-US"/>
          </a:p>
          <a:p>
            <a:endParaRPr lang="en-US" dirty="0"/>
          </a:p>
        </p:txBody>
      </p:sp>
      <p:sp>
        <p:nvSpPr>
          <p:cNvPr id="4" name="Slide Number Placeholder 3"/>
          <p:cNvSpPr>
            <a:spLocks noGrp="1"/>
          </p:cNvSpPr>
          <p:nvPr>
            <p:ph type="sldNum" sz="quarter" idx="5"/>
          </p:nvPr>
        </p:nvSpPr>
        <p:spPr/>
        <p:txBody>
          <a:bodyPr/>
          <a:lstStyle/>
          <a:p>
            <a:fld id="{FF7F1F14-D95F-4FD9-A3E1-F4B12B654240}" type="slidenum">
              <a:rPr lang="en-US" smtClean="0"/>
              <a:t>16</a:t>
            </a:fld>
            <a:endParaRPr lang="en-US"/>
          </a:p>
        </p:txBody>
      </p:sp>
    </p:spTree>
    <p:extLst>
      <p:ext uri="{BB962C8B-B14F-4D97-AF65-F5344CB8AC3E}">
        <p14:creationId xmlns:p14="http://schemas.microsoft.com/office/powerpoint/2010/main" val="35594914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a:t>Repetition is an educational technique, so this PowerPoint report will close with the Virtues of Accreditation, just as it began.  </a:t>
            </a:r>
          </a:p>
        </p:txBody>
      </p:sp>
      <p:sp>
        <p:nvSpPr>
          <p:cNvPr id="4" name="Slide Number Placeholder 3"/>
          <p:cNvSpPr>
            <a:spLocks noGrp="1"/>
          </p:cNvSpPr>
          <p:nvPr>
            <p:ph type="sldNum" sz="quarter" idx="5"/>
          </p:nvPr>
        </p:nvSpPr>
        <p:spPr/>
        <p:txBody>
          <a:bodyPr/>
          <a:lstStyle/>
          <a:p>
            <a:fld id="{FF807491-C6EE-49D7-9BBE-6688A764C0FF}" type="slidenum">
              <a:rPr lang="en-US" smtClean="0"/>
              <a:t>17</a:t>
            </a:fld>
            <a:endParaRPr lang="en-US"/>
          </a:p>
        </p:txBody>
      </p:sp>
    </p:spTree>
    <p:extLst>
      <p:ext uri="{BB962C8B-B14F-4D97-AF65-F5344CB8AC3E}">
        <p14:creationId xmlns:p14="http://schemas.microsoft.com/office/powerpoint/2010/main" val="4221638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brief reminder, MAERB exists under the auspices of CAAHEP and conducts all the accreditation activities both for the CAAHEP-accredited programs and the medical assisting programs applying for initial accreditation. The Board consists of subject-matter experts in medical assisting education.  </a:t>
            </a:r>
          </a:p>
        </p:txBody>
      </p:sp>
      <p:sp>
        <p:nvSpPr>
          <p:cNvPr id="4" name="Slide Number Placeholder 3"/>
          <p:cNvSpPr>
            <a:spLocks noGrp="1"/>
          </p:cNvSpPr>
          <p:nvPr>
            <p:ph type="sldNum" sz="quarter" idx="10"/>
          </p:nvPr>
        </p:nvSpPr>
        <p:spPr/>
        <p:txBody>
          <a:bodyPr/>
          <a:lstStyle/>
          <a:p>
            <a:fld id="{F8C3D961-C502-4E74-ACDC-40909D8EB318}" type="slidenum">
              <a:rPr lang="en-US" smtClean="0"/>
              <a:t>2</a:t>
            </a:fld>
            <a:endParaRPr lang="en-US"/>
          </a:p>
        </p:txBody>
      </p:sp>
    </p:spTree>
    <p:extLst>
      <p:ext uri="{BB962C8B-B14F-4D97-AF65-F5344CB8AC3E}">
        <p14:creationId xmlns:p14="http://schemas.microsoft.com/office/powerpoint/2010/main" val="398462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information provided in this was derived from a variety of sources that are outlined above. As indicated, the information reports upon the activities of the community with MAERB, and it demonstrates the involvement of all the parties. The data about MAERB activities outlined in this report focuses on the MAERB’s fiscal year, from July 1, 2023 – June 30</a:t>
            </a:r>
            <a:r>
              <a:rPr lang="en-US" baseline="30000" dirty="0"/>
              <a:t>th</a:t>
            </a:r>
            <a:r>
              <a:rPr lang="en-US" dirty="0"/>
              <a:t>, 2024.  However, it should be noted that the data about program outcomes and exams is based on the calendar year, and this distinction will be indicated throughout the report.  </a:t>
            </a:r>
          </a:p>
        </p:txBody>
      </p:sp>
      <p:sp>
        <p:nvSpPr>
          <p:cNvPr id="4" name="Slide Number Placeholder 3"/>
          <p:cNvSpPr>
            <a:spLocks noGrp="1"/>
          </p:cNvSpPr>
          <p:nvPr>
            <p:ph type="sldNum" sz="quarter" idx="5"/>
          </p:nvPr>
        </p:nvSpPr>
        <p:spPr/>
        <p:txBody>
          <a:bodyPr/>
          <a:lstStyle/>
          <a:p>
            <a:fld id="{FF7F1F14-D95F-4FD9-A3E1-F4B12B654240}" type="slidenum">
              <a:rPr lang="en-US" smtClean="0"/>
              <a:t>3</a:t>
            </a:fld>
            <a:endParaRPr lang="en-US"/>
          </a:p>
        </p:txBody>
      </p:sp>
    </p:spTree>
    <p:extLst>
      <p:ext uri="{BB962C8B-B14F-4D97-AF65-F5344CB8AC3E}">
        <p14:creationId xmlns:p14="http://schemas.microsoft.com/office/powerpoint/2010/main" val="3910691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a:t>While we traditionally conclude presentations with the Virtues of Accreditation, in this instance it is productive to begin with those virtues, as the data in this report reinforce those virtues.  </a:t>
            </a:r>
          </a:p>
        </p:txBody>
      </p:sp>
      <p:sp>
        <p:nvSpPr>
          <p:cNvPr id="4" name="Slide Number Placeholder 3"/>
          <p:cNvSpPr>
            <a:spLocks noGrp="1"/>
          </p:cNvSpPr>
          <p:nvPr>
            <p:ph type="sldNum" sz="quarter" idx="5"/>
          </p:nvPr>
        </p:nvSpPr>
        <p:spPr/>
        <p:txBody>
          <a:bodyPr/>
          <a:lstStyle/>
          <a:p>
            <a:fld id="{FF807491-C6EE-49D7-9BBE-6688A764C0FF}" type="slidenum">
              <a:rPr lang="en-US" smtClean="0"/>
              <a:t>4</a:t>
            </a:fld>
            <a:endParaRPr lang="en-US"/>
          </a:p>
        </p:txBody>
      </p:sp>
    </p:spTree>
    <p:extLst>
      <p:ext uri="{BB962C8B-B14F-4D97-AF65-F5344CB8AC3E}">
        <p14:creationId xmlns:p14="http://schemas.microsoft.com/office/powerpoint/2010/main" val="2148034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Accreditation requires a great deal of knowledge to ensure that an individual program can easily demonstrate its compliance with the CAAHEP </a:t>
            </a:r>
            <a:r>
              <a:rPr lang="en-US" b="0" i="1" dirty="0"/>
              <a:t>Standards and Guidelines</a:t>
            </a:r>
            <a:r>
              <a:rPr lang="en-US" b="0" i="0" dirty="0"/>
              <a:t>. The MAERB sponsors many educational events throughout the academic year to ensure that Program Directors, instructional staff, and Deans/Supervisors overseeing CAAHEP-accredited medical assisting programs have the information that they need.  As the numbers here indicate, there has been and continues to be robust program participation in the various events that are offered by MAERB. This participation demonstrates the dedication of the CAAHEP-accredited medical assisting community.  </a:t>
            </a:r>
            <a:endParaRPr lang="en-US" b="0" dirty="0"/>
          </a:p>
        </p:txBody>
      </p:sp>
      <p:sp>
        <p:nvSpPr>
          <p:cNvPr id="4" name="Slide Number Placeholder 3"/>
          <p:cNvSpPr>
            <a:spLocks noGrp="1"/>
          </p:cNvSpPr>
          <p:nvPr>
            <p:ph type="sldNum" sz="quarter" idx="5"/>
          </p:nvPr>
        </p:nvSpPr>
        <p:spPr/>
        <p:txBody>
          <a:bodyPr/>
          <a:lstStyle/>
          <a:p>
            <a:fld id="{FF807491-C6EE-49D7-9BBE-6688A764C0FF}" type="slidenum">
              <a:rPr lang="en-US" smtClean="0"/>
              <a:t>5</a:t>
            </a:fld>
            <a:endParaRPr lang="en-US"/>
          </a:p>
        </p:txBody>
      </p:sp>
    </p:spTree>
    <p:extLst>
      <p:ext uri="{BB962C8B-B14F-4D97-AF65-F5344CB8AC3E}">
        <p14:creationId xmlns:p14="http://schemas.microsoft.com/office/powerpoint/2010/main" val="865004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Accreditation is based upon peer review. And so, the Site Surveyors who conduct the comprehensive review site visits and ensure that those programs demonstrate compliance are medical assisting program directors, instructional staff, and administrators who serve in or oversee CAAHEP-accredited medical assisting programs.  In addition to an in-depth initial training on every set of Standards and Guidelines, surveyors take part in a variety of trainings through the year, and the events are outlined above. They are committed to serving medical assisting education programs and accreditation, and they do so as volunteers who are invested in ensuring that they are knowledgeable and informed.  </a:t>
            </a:r>
            <a:endParaRPr lang="en-US" b="1" dirty="0">
              <a:cs typeface="Calibri"/>
            </a:endParaRPr>
          </a:p>
        </p:txBody>
      </p:sp>
      <p:sp>
        <p:nvSpPr>
          <p:cNvPr id="4" name="Slide Number Placeholder 3"/>
          <p:cNvSpPr>
            <a:spLocks noGrp="1"/>
          </p:cNvSpPr>
          <p:nvPr>
            <p:ph type="sldNum" sz="quarter" idx="5"/>
          </p:nvPr>
        </p:nvSpPr>
        <p:spPr/>
        <p:txBody>
          <a:bodyPr/>
          <a:lstStyle/>
          <a:p>
            <a:fld id="{FF7F1F14-D95F-4FD9-A3E1-F4B12B654240}" type="slidenum">
              <a:rPr lang="en-US" smtClean="0"/>
              <a:t>6</a:t>
            </a:fld>
            <a:endParaRPr lang="en-US"/>
          </a:p>
        </p:txBody>
      </p:sp>
    </p:spTree>
    <p:extLst>
      <p:ext uri="{BB962C8B-B14F-4D97-AF65-F5344CB8AC3E}">
        <p14:creationId xmlns:p14="http://schemas.microsoft.com/office/powerpoint/2010/main" val="1182210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CAAHEP is committed to outcomes-based accreditation. Every year, all CAAHEP-accredited programs report their outcomes (either in the fall or spring), based upon the previous calendar year. For example, the outcomes that were submitted in either fall 2023 or spring 2024 were based on the admission and graduation cohorts for calendar year 2022.  The outcomes are represented as percentages, and each outcome has a specific threshold that programs need to meet, which varies from outcome to outcome.  The information that you will find in the outcomes section of this dashboard is based upon the calendar year.  </a:t>
            </a:r>
          </a:p>
          <a:p>
            <a:endParaRPr lang="en-US" dirty="0"/>
          </a:p>
        </p:txBody>
      </p:sp>
      <p:sp>
        <p:nvSpPr>
          <p:cNvPr id="4" name="Slide Number Placeholder 3"/>
          <p:cNvSpPr>
            <a:spLocks noGrp="1"/>
          </p:cNvSpPr>
          <p:nvPr>
            <p:ph type="sldNum" sz="quarter" idx="5"/>
          </p:nvPr>
        </p:nvSpPr>
        <p:spPr/>
        <p:txBody>
          <a:bodyPr/>
          <a:lstStyle/>
          <a:p>
            <a:fld id="{FF7F1F14-D95F-4FD9-A3E1-F4B12B654240}" type="slidenum">
              <a:rPr lang="en-US" smtClean="0"/>
              <a:t>7</a:t>
            </a:fld>
            <a:endParaRPr lang="en-US"/>
          </a:p>
        </p:txBody>
      </p:sp>
    </p:spTree>
    <p:extLst>
      <p:ext uri="{BB962C8B-B14F-4D97-AF65-F5344CB8AC3E}">
        <p14:creationId xmlns:p14="http://schemas.microsoft.com/office/powerpoint/2010/main" val="4072134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The retention outcome focuses on, first, the integrity of the program in admitting students who can achieve the goals of the medical assisting program as well as the support that the program offers for student success. </a:t>
            </a:r>
          </a:p>
          <a:p>
            <a:endParaRPr lang="en-US" dirty="0"/>
          </a:p>
          <a:p>
            <a:r>
              <a:rPr lang="en-US" dirty="0"/>
              <a:t>The threshold for retention is at 60% or above. In other words, a program needs to retain at least 60% of its students to meet the threshold. So, for example, a program that admits 100 students needs to graduate at least 60 students to meet the threshold.  As this chart indicates, 92% of the CAAHEP-accredited programs were either at or above the required threshold in the calendar year 2022. </a:t>
            </a:r>
          </a:p>
          <a:p>
            <a:endParaRPr lang="en-US" dirty="0"/>
          </a:p>
          <a:p>
            <a:r>
              <a:rPr lang="en-US" dirty="0">
                <a:solidFill>
                  <a:srgbClr val="1D70B7"/>
                </a:solidFill>
              </a:rPr>
              <a:t>The threshold percentage is highlighted in blue.  </a:t>
            </a:r>
          </a:p>
        </p:txBody>
      </p:sp>
      <p:sp>
        <p:nvSpPr>
          <p:cNvPr id="4" name="Slide Number Placeholder 3"/>
          <p:cNvSpPr>
            <a:spLocks noGrp="1"/>
          </p:cNvSpPr>
          <p:nvPr>
            <p:ph type="sldNum" sz="quarter" idx="5"/>
          </p:nvPr>
        </p:nvSpPr>
        <p:spPr/>
        <p:txBody>
          <a:bodyPr/>
          <a:lstStyle/>
          <a:p>
            <a:fld id="{FF7F1F14-D95F-4FD9-A3E1-F4B12B654240}" type="slidenum">
              <a:rPr lang="en-US" smtClean="0"/>
              <a:t>8</a:t>
            </a:fld>
            <a:endParaRPr lang="en-US"/>
          </a:p>
        </p:txBody>
      </p:sp>
    </p:spTree>
    <p:extLst>
      <p:ext uri="{BB962C8B-B14F-4D97-AF65-F5344CB8AC3E}">
        <p14:creationId xmlns:p14="http://schemas.microsoft.com/office/powerpoint/2010/main" val="138531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job placement outcome is an important measurement that focuses on the alignment of the program with the needs of the profession and work environment.  </a:t>
            </a:r>
          </a:p>
          <a:p>
            <a:endParaRPr lang="en-US" dirty="0"/>
          </a:p>
          <a:p>
            <a:r>
              <a:rPr lang="en-US" dirty="0"/>
              <a:t>The threshold for job placement is 60% or above. So, at least 60% of students need to either be 1) employed as a medical assistant or in a related field, 2) continue their education in a health-related profession, or 3) enter directly into the military.  For example, if a program has a graduate cohort of a 100 students, at least 60 students need to be “positively placed.”  As this chart indicates, 92% of CAAHEP-accredited medical assisting programs were either at threshold or above threshold in job placement for the calendar year 2022.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1D70B7"/>
                </a:solidFill>
              </a:rPr>
              <a:t>The threshold percentage is highlighted in blue.  </a:t>
            </a:r>
          </a:p>
          <a:p>
            <a:endParaRPr lang="en-US" dirty="0"/>
          </a:p>
        </p:txBody>
      </p:sp>
      <p:sp>
        <p:nvSpPr>
          <p:cNvPr id="4" name="Slide Number Placeholder 3"/>
          <p:cNvSpPr>
            <a:spLocks noGrp="1"/>
          </p:cNvSpPr>
          <p:nvPr>
            <p:ph type="sldNum" sz="quarter" idx="5"/>
          </p:nvPr>
        </p:nvSpPr>
        <p:spPr/>
        <p:txBody>
          <a:bodyPr/>
          <a:lstStyle/>
          <a:p>
            <a:fld id="{FF7F1F14-D95F-4FD9-A3E1-F4B12B654240}" type="slidenum">
              <a:rPr lang="en-US" smtClean="0"/>
              <a:t>9</a:t>
            </a:fld>
            <a:endParaRPr lang="en-US"/>
          </a:p>
        </p:txBody>
      </p:sp>
    </p:spTree>
    <p:extLst>
      <p:ext uri="{BB962C8B-B14F-4D97-AF65-F5344CB8AC3E}">
        <p14:creationId xmlns:p14="http://schemas.microsoft.com/office/powerpoint/2010/main" val="6949732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7F2C1-D06A-4CA1-A9AA-B7331EC6E0C1}"/>
              </a:ext>
            </a:extLst>
          </p:cNvPr>
          <p:cNvSpPr>
            <a:spLocks noGrp="1"/>
          </p:cNvSpPr>
          <p:nvPr>
            <p:ph type="ctrTitle"/>
          </p:nvPr>
        </p:nvSpPr>
        <p:spPr>
          <a:xfrm>
            <a:off x="1900052" y="1686295"/>
            <a:ext cx="8514608" cy="1823667"/>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D71CAD-2154-48EA-99E9-E17DE2199144}"/>
              </a:ext>
            </a:extLst>
          </p:cNvPr>
          <p:cNvSpPr>
            <a:spLocks noGrp="1"/>
          </p:cNvSpPr>
          <p:nvPr>
            <p:ph type="subTitle" idx="1"/>
          </p:nvPr>
        </p:nvSpPr>
        <p:spPr>
          <a:xfrm>
            <a:off x="1900052" y="3621974"/>
            <a:ext cx="8514608" cy="154973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EE18F5-0465-4CD6-A811-CD6EE21627B4}"/>
              </a:ext>
            </a:extLst>
          </p:cNvPr>
          <p:cNvSpPr>
            <a:spLocks noGrp="1"/>
          </p:cNvSpPr>
          <p:nvPr>
            <p:ph type="dt" sz="half" idx="10"/>
          </p:nvPr>
        </p:nvSpPr>
        <p:spPr>
          <a:xfrm>
            <a:off x="1325089" y="6380101"/>
            <a:ext cx="2743200" cy="365125"/>
          </a:xfrm>
        </p:spPr>
        <p:txBody>
          <a:bodyPr/>
          <a:lstStyle>
            <a:lvl1pPr>
              <a:defRPr>
                <a:solidFill>
                  <a:srgbClr val="9E9A00"/>
                </a:solidFill>
              </a:defRPr>
            </a:lvl1pPr>
          </a:lstStyle>
          <a:p>
            <a:fld id="{96A4DFC2-2B90-4ECE-846D-109392E127A2}" type="datetime1">
              <a:rPr lang="en-US" smtClean="0"/>
              <a:t>10/29/2024</a:t>
            </a:fld>
            <a:endParaRPr lang="en-US"/>
          </a:p>
        </p:txBody>
      </p:sp>
      <p:pic>
        <p:nvPicPr>
          <p:cNvPr id="6" name="Picture 5" descr="A picture containing shape&#10;&#10;Description automatically generated">
            <a:extLst>
              <a:ext uri="{FF2B5EF4-FFF2-40B4-BE49-F238E27FC236}">
                <a16:creationId xmlns:a16="http://schemas.microsoft.com/office/drawing/2014/main" id="{62098D91-E401-48E0-B4B4-4B470B28DD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7876011" y="2542010"/>
            <a:ext cx="5346473" cy="3285506"/>
          </a:xfrm>
          <a:prstGeom prst="rect">
            <a:avLst/>
          </a:prstGeom>
        </p:spPr>
      </p:pic>
    </p:spTree>
    <p:extLst>
      <p:ext uri="{BB962C8B-B14F-4D97-AF65-F5344CB8AC3E}">
        <p14:creationId xmlns:p14="http://schemas.microsoft.com/office/powerpoint/2010/main" val="4084160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A3135-61C7-4170-985C-AA9326EB7EF4}"/>
              </a:ext>
            </a:extLst>
          </p:cNvPr>
          <p:cNvSpPr>
            <a:spLocks noGrp="1"/>
          </p:cNvSpPr>
          <p:nvPr>
            <p:ph type="title"/>
          </p:nvPr>
        </p:nvSpPr>
        <p:spPr>
          <a:xfrm>
            <a:off x="1911927" y="365125"/>
            <a:ext cx="7885216" cy="86990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8C3FD9-C5A8-416E-9752-5F3FDD508BE2}"/>
              </a:ext>
            </a:extLst>
          </p:cNvPr>
          <p:cNvSpPr>
            <a:spLocks noGrp="1"/>
          </p:cNvSpPr>
          <p:nvPr>
            <p:ph type="body" orient="vert" idx="1"/>
          </p:nvPr>
        </p:nvSpPr>
        <p:spPr>
          <a:xfrm>
            <a:off x="1911926" y="1849375"/>
            <a:ext cx="7885217" cy="4351338"/>
          </a:xfrm>
        </p:spPr>
        <p:txBody>
          <a:bodyPr vert="eaVert"/>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4F1E23-3E6F-4DEB-9DA4-5EF55E26B9BD}"/>
              </a:ext>
            </a:extLst>
          </p:cNvPr>
          <p:cNvSpPr>
            <a:spLocks noGrp="1"/>
          </p:cNvSpPr>
          <p:nvPr>
            <p:ph type="dt" sz="half" idx="10"/>
          </p:nvPr>
        </p:nvSpPr>
        <p:spPr>
          <a:xfrm>
            <a:off x="1258784" y="6356350"/>
            <a:ext cx="2322616" cy="365125"/>
          </a:xfrm>
        </p:spPr>
        <p:txBody>
          <a:bodyPr/>
          <a:lstStyle>
            <a:lvl1pPr>
              <a:defRPr>
                <a:solidFill>
                  <a:srgbClr val="9E9A00"/>
                </a:solidFill>
              </a:defRPr>
            </a:lvl1pPr>
          </a:lstStyle>
          <a:p>
            <a:fld id="{E5824C5B-995D-4509-B7FC-C49ED8A48159}" type="datetime1">
              <a:rPr lang="en-US" smtClean="0"/>
              <a:t>10/29/2024</a:t>
            </a:fld>
            <a:endParaRPr lang="en-US"/>
          </a:p>
        </p:txBody>
      </p:sp>
    </p:spTree>
    <p:extLst>
      <p:ext uri="{BB962C8B-B14F-4D97-AF65-F5344CB8AC3E}">
        <p14:creationId xmlns:p14="http://schemas.microsoft.com/office/powerpoint/2010/main" val="678033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68762A-E46E-4850-A62C-596EF4671E3C}"/>
              </a:ext>
            </a:extLst>
          </p:cNvPr>
          <p:cNvSpPr>
            <a:spLocks noGrp="1"/>
          </p:cNvSpPr>
          <p:nvPr>
            <p:ph type="title" orient="vert"/>
          </p:nvPr>
        </p:nvSpPr>
        <p:spPr>
          <a:xfrm>
            <a:off x="8724900" y="1567543"/>
            <a:ext cx="2628900" cy="460942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DB3A19E-DA9B-41F0-A6D3-B26153BBCD7A}"/>
              </a:ext>
            </a:extLst>
          </p:cNvPr>
          <p:cNvSpPr>
            <a:spLocks noGrp="1"/>
          </p:cNvSpPr>
          <p:nvPr>
            <p:ph type="body" orient="vert" idx="1"/>
          </p:nvPr>
        </p:nvSpPr>
        <p:spPr>
          <a:xfrm>
            <a:off x="2232560" y="1567543"/>
            <a:ext cx="6339939" cy="4609420"/>
          </a:xfrm>
        </p:spPr>
        <p:txBody>
          <a:bodyPr vert="eaVert"/>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9FBD35-F439-4F71-90E9-31B9B1702ADB}"/>
              </a:ext>
            </a:extLst>
          </p:cNvPr>
          <p:cNvSpPr>
            <a:spLocks noGrp="1"/>
          </p:cNvSpPr>
          <p:nvPr>
            <p:ph type="dt" sz="half" idx="10"/>
          </p:nvPr>
        </p:nvSpPr>
        <p:spPr>
          <a:xfrm>
            <a:off x="1413164" y="6356350"/>
            <a:ext cx="2168236" cy="365125"/>
          </a:xfrm>
        </p:spPr>
        <p:txBody>
          <a:bodyPr/>
          <a:lstStyle>
            <a:lvl1pPr>
              <a:defRPr>
                <a:solidFill>
                  <a:srgbClr val="9E9A00"/>
                </a:solidFill>
              </a:defRPr>
            </a:lvl1pPr>
          </a:lstStyle>
          <a:p>
            <a:fld id="{3FB7F89C-945D-4DE0-B565-AF166C32675F}" type="datetime1">
              <a:rPr lang="en-US" smtClean="0"/>
              <a:t>10/29/2024</a:t>
            </a:fld>
            <a:endParaRPr lang="en-US"/>
          </a:p>
        </p:txBody>
      </p:sp>
    </p:spTree>
    <p:extLst>
      <p:ext uri="{BB962C8B-B14F-4D97-AF65-F5344CB8AC3E}">
        <p14:creationId xmlns:p14="http://schemas.microsoft.com/office/powerpoint/2010/main" val="571251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ítulo y objetos">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2261419"/>
            <a:ext cx="8196072" cy="3915542"/>
          </a:xfrm>
        </p:spPr>
        <p:txBody>
          <a:bodyPr/>
          <a:lstStyle>
            <a:lvl1pPr>
              <a:buClr>
                <a:srgbClr val="1D70B7"/>
              </a:buClr>
              <a:defRPr/>
            </a:lvl1pPr>
            <a:lvl2pPr>
              <a:buClr>
                <a:srgbClr val="1D70B7"/>
              </a:buClr>
              <a:defRPr/>
            </a:lvl2pPr>
            <a:lvl3pPr>
              <a:buClr>
                <a:srgbClr val="1D70B7"/>
              </a:buClr>
              <a:defRPr/>
            </a:lvl3pPr>
            <a:lvl4pPr>
              <a:buClr>
                <a:srgbClr val="1D70B7"/>
              </a:buClr>
              <a:defRPr/>
            </a:lvl4pPr>
            <a:lvl5pPr>
              <a:buClr>
                <a:srgbClr val="1D70B7"/>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a:extLst>
              <a:ext uri="{FF2B5EF4-FFF2-40B4-BE49-F238E27FC236}">
                <a16:creationId xmlns:a16="http://schemas.microsoft.com/office/drawing/2014/main" id="{CE74D7DC-DEEB-4687-88D6-30504A7DDE3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1960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41387-E900-49F2-981E-1514CD95C26E}"/>
              </a:ext>
            </a:extLst>
          </p:cNvPr>
          <p:cNvSpPr>
            <a:spLocks noGrp="1"/>
          </p:cNvSpPr>
          <p:nvPr>
            <p:ph type="title"/>
          </p:nvPr>
        </p:nvSpPr>
        <p:spPr>
          <a:xfrm>
            <a:off x="1995054" y="365126"/>
            <a:ext cx="7778337" cy="953036"/>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843225D-3925-44C8-841C-8672D6F9B28A}"/>
              </a:ext>
            </a:extLst>
          </p:cNvPr>
          <p:cNvSpPr>
            <a:spLocks noGrp="1"/>
          </p:cNvSpPr>
          <p:nvPr>
            <p:ph idx="1"/>
          </p:nvPr>
        </p:nvSpPr>
        <p:spPr>
          <a:xfrm>
            <a:off x="1995054" y="1825625"/>
            <a:ext cx="7778337" cy="4351338"/>
          </a:xfrm>
        </p:spPr>
        <p:txBody>
          <a:bodyPr/>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71BA33-25E0-4A81-A7A8-BEE66CA471D3}"/>
              </a:ext>
            </a:extLst>
          </p:cNvPr>
          <p:cNvSpPr>
            <a:spLocks noGrp="1"/>
          </p:cNvSpPr>
          <p:nvPr>
            <p:ph type="dt" sz="half" idx="10"/>
          </p:nvPr>
        </p:nvSpPr>
        <p:spPr>
          <a:xfrm>
            <a:off x="1372589" y="6334228"/>
            <a:ext cx="2743200" cy="365125"/>
          </a:xfrm>
        </p:spPr>
        <p:txBody>
          <a:bodyPr/>
          <a:lstStyle>
            <a:lvl1pPr>
              <a:defRPr>
                <a:solidFill>
                  <a:srgbClr val="9E9A00"/>
                </a:solidFill>
              </a:defRPr>
            </a:lvl1pPr>
          </a:lstStyle>
          <a:p>
            <a:fld id="{BD7C9A68-CAFC-45C3-9283-6E63FD71A03C}" type="datetime1">
              <a:rPr lang="en-US" smtClean="0"/>
              <a:t>10/29/2024</a:t>
            </a:fld>
            <a:endParaRPr lang="en-US"/>
          </a:p>
        </p:txBody>
      </p:sp>
    </p:spTree>
    <p:extLst>
      <p:ext uri="{BB962C8B-B14F-4D97-AF65-F5344CB8AC3E}">
        <p14:creationId xmlns:p14="http://schemas.microsoft.com/office/powerpoint/2010/main" val="363003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7A0B6-DEBD-44E3-9042-26EB39EB2431}"/>
              </a:ext>
            </a:extLst>
          </p:cNvPr>
          <p:cNvSpPr>
            <a:spLocks noGrp="1"/>
          </p:cNvSpPr>
          <p:nvPr>
            <p:ph type="title"/>
          </p:nvPr>
        </p:nvSpPr>
        <p:spPr>
          <a:xfrm>
            <a:off x="1864426" y="1709738"/>
            <a:ext cx="9060873"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4B9E3F-FC30-4459-88CB-844594854E52}"/>
              </a:ext>
            </a:extLst>
          </p:cNvPr>
          <p:cNvSpPr>
            <a:spLocks noGrp="1"/>
          </p:cNvSpPr>
          <p:nvPr>
            <p:ph type="body" idx="1"/>
          </p:nvPr>
        </p:nvSpPr>
        <p:spPr>
          <a:xfrm>
            <a:off x="1864426" y="4589463"/>
            <a:ext cx="9060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8106EB-19AE-4C2C-9D7F-ED07726F8401}"/>
              </a:ext>
            </a:extLst>
          </p:cNvPr>
          <p:cNvSpPr>
            <a:spLocks noGrp="1"/>
          </p:cNvSpPr>
          <p:nvPr>
            <p:ph type="dt" sz="half" idx="10"/>
          </p:nvPr>
        </p:nvSpPr>
        <p:spPr>
          <a:xfrm>
            <a:off x="1526969" y="6368226"/>
            <a:ext cx="2743200" cy="365125"/>
          </a:xfrm>
        </p:spPr>
        <p:txBody>
          <a:bodyPr/>
          <a:lstStyle>
            <a:lvl1pPr>
              <a:defRPr>
                <a:solidFill>
                  <a:srgbClr val="9E9A00"/>
                </a:solidFill>
              </a:defRPr>
            </a:lvl1pPr>
          </a:lstStyle>
          <a:p>
            <a:fld id="{9AC549BE-DC1A-4775-A47A-8664E1197045}" type="datetime1">
              <a:rPr lang="en-US" smtClean="0"/>
              <a:t>10/29/2024</a:t>
            </a:fld>
            <a:endParaRPr lang="en-US"/>
          </a:p>
        </p:txBody>
      </p:sp>
    </p:spTree>
    <p:extLst>
      <p:ext uri="{BB962C8B-B14F-4D97-AF65-F5344CB8AC3E}">
        <p14:creationId xmlns:p14="http://schemas.microsoft.com/office/powerpoint/2010/main" val="56383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EB678-C8C9-4F3F-B982-1F4405B5D670}"/>
              </a:ext>
            </a:extLst>
          </p:cNvPr>
          <p:cNvSpPr>
            <a:spLocks noGrp="1"/>
          </p:cNvSpPr>
          <p:nvPr>
            <p:ph type="title"/>
          </p:nvPr>
        </p:nvSpPr>
        <p:spPr>
          <a:xfrm>
            <a:off x="1959429" y="365125"/>
            <a:ext cx="7873340" cy="89365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FC359989-79CC-4690-8982-310182672B79}"/>
              </a:ext>
            </a:extLst>
          </p:cNvPr>
          <p:cNvSpPr>
            <a:spLocks noGrp="1"/>
          </p:cNvSpPr>
          <p:nvPr>
            <p:ph sz="half" idx="1"/>
          </p:nvPr>
        </p:nvSpPr>
        <p:spPr>
          <a:xfrm>
            <a:off x="1959428" y="1825625"/>
            <a:ext cx="4060371" cy="4351338"/>
          </a:xfrm>
        </p:spPr>
        <p:txBody>
          <a:bodyPr/>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CEC13A-1DF9-44AF-921E-2484564EE51D}"/>
              </a:ext>
            </a:extLst>
          </p:cNvPr>
          <p:cNvSpPr>
            <a:spLocks noGrp="1"/>
          </p:cNvSpPr>
          <p:nvPr>
            <p:ph sz="half" idx="2"/>
          </p:nvPr>
        </p:nvSpPr>
        <p:spPr>
          <a:xfrm>
            <a:off x="6172200" y="1825625"/>
            <a:ext cx="3660569" cy="4351338"/>
          </a:xfrm>
        </p:spPr>
        <p:txBody>
          <a:bodyPr/>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314CFA-3549-49EE-8B6B-18EC08EE865D}"/>
              </a:ext>
            </a:extLst>
          </p:cNvPr>
          <p:cNvSpPr>
            <a:spLocks noGrp="1"/>
          </p:cNvSpPr>
          <p:nvPr>
            <p:ph type="dt" sz="half" idx="10"/>
          </p:nvPr>
        </p:nvSpPr>
        <p:spPr>
          <a:xfrm>
            <a:off x="1336963" y="6378679"/>
            <a:ext cx="2743200" cy="365125"/>
          </a:xfrm>
        </p:spPr>
        <p:txBody>
          <a:bodyPr/>
          <a:lstStyle>
            <a:lvl1pPr>
              <a:defRPr>
                <a:solidFill>
                  <a:srgbClr val="9E9A00"/>
                </a:solidFill>
              </a:defRPr>
            </a:lvl1pPr>
          </a:lstStyle>
          <a:p>
            <a:fld id="{2E9A3DE5-F0D6-4A7E-B1BF-9B4383780DFC}" type="datetime1">
              <a:rPr lang="en-US" smtClean="0"/>
              <a:t>10/29/2024</a:t>
            </a:fld>
            <a:endParaRPr lang="en-US"/>
          </a:p>
        </p:txBody>
      </p:sp>
    </p:spTree>
    <p:extLst>
      <p:ext uri="{BB962C8B-B14F-4D97-AF65-F5344CB8AC3E}">
        <p14:creationId xmlns:p14="http://schemas.microsoft.com/office/powerpoint/2010/main" val="915244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1DEEE-2409-4BF4-A0C6-5A367106381B}"/>
              </a:ext>
            </a:extLst>
          </p:cNvPr>
          <p:cNvSpPr>
            <a:spLocks noGrp="1"/>
          </p:cNvSpPr>
          <p:nvPr>
            <p:ph type="title"/>
          </p:nvPr>
        </p:nvSpPr>
        <p:spPr>
          <a:xfrm>
            <a:off x="1995054" y="365125"/>
            <a:ext cx="7802089" cy="964911"/>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3EF004-49A3-468D-BFF7-4FB5521723B0}"/>
              </a:ext>
            </a:extLst>
          </p:cNvPr>
          <p:cNvSpPr>
            <a:spLocks noGrp="1"/>
          </p:cNvSpPr>
          <p:nvPr>
            <p:ph type="body" idx="1"/>
          </p:nvPr>
        </p:nvSpPr>
        <p:spPr>
          <a:xfrm>
            <a:off x="1882775" y="1681163"/>
            <a:ext cx="387675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2C5601-45A5-4DF8-983D-26A0DA63CCFB}"/>
              </a:ext>
            </a:extLst>
          </p:cNvPr>
          <p:cNvSpPr>
            <a:spLocks noGrp="1"/>
          </p:cNvSpPr>
          <p:nvPr>
            <p:ph sz="half" idx="2"/>
          </p:nvPr>
        </p:nvSpPr>
        <p:spPr>
          <a:xfrm>
            <a:off x="1882775" y="2505075"/>
            <a:ext cx="3876757" cy="3684588"/>
          </a:xfrm>
        </p:spPr>
        <p:txBody>
          <a:bodyPr/>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009BE5-6E5D-419D-AF2C-8C0EBCC31EEB}"/>
              </a:ext>
            </a:extLst>
          </p:cNvPr>
          <p:cNvSpPr>
            <a:spLocks noGrp="1"/>
          </p:cNvSpPr>
          <p:nvPr>
            <p:ph type="body" sz="quarter" idx="3"/>
          </p:nvPr>
        </p:nvSpPr>
        <p:spPr>
          <a:xfrm>
            <a:off x="5920386" y="1681163"/>
            <a:ext cx="387675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43A9F7-DCB4-465F-A34D-9BBFBE46EF5E}"/>
              </a:ext>
            </a:extLst>
          </p:cNvPr>
          <p:cNvSpPr>
            <a:spLocks noGrp="1"/>
          </p:cNvSpPr>
          <p:nvPr>
            <p:ph sz="quarter" idx="4"/>
          </p:nvPr>
        </p:nvSpPr>
        <p:spPr>
          <a:xfrm>
            <a:off x="5920388" y="2505075"/>
            <a:ext cx="3876756" cy="3684588"/>
          </a:xfrm>
        </p:spPr>
        <p:txBody>
          <a:bodyPr/>
          <a:lstStyle>
            <a:lvl1pPr>
              <a:buClr>
                <a:srgbClr val="9E9A00"/>
              </a:buClr>
              <a:defRPr/>
            </a:lvl1pPr>
            <a:lvl2pPr>
              <a:buClr>
                <a:srgbClr val="9E9A00"/>
              </a:buClr>
              <a:defRPr/>
            </a:lvl2pPr>
            <a:lvl3pPr>
              <a:buClr>
                <a:srgbClr val="9E9A00"/>
              </a:buClr>
              <a:defRPr/>
            </a:lvl3pPr>
            <a:lvl4pPr>
              <a:buClr>
                <a:srgbClr val="9E9A00"/>
              </a:buClr>
              <a:defRPr/>
            </a:lvl4pPr>
            <a:lvl5pPr>
              <a:buClr>
                <a:srgbClr val="9E9A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02C02F-B996-43B5-8247-0F635724C7F6}"/>
              </a:ext>
            </a:extLst>
          </p:cNvPr>
          <p:cNvSpPr>
            <a:spLocks noGrp="1"/>
          </p:cNvSpPr>
          <p:nvPr>
            <p:ph type="dt" sz="half" idx="10"/>
          </p:nvPr>
        </p:nvSpPr>
        <p:spPr>
          <a:xfrm>
            <a:off x="1467592" y="6310312"/>
            <a:ext cx="2743200" cy="365125"/>
          </a:xfrm>
        </p:spPr>
        <p:txBody>
          <a:bodyPr/>
          <a:lstStyle>
            <a:lvl1pPr>
              <a:defRPr>
                <a:solidFill>
                  <a:srgbClr val="9E9A00"/>
                </a:solidFill>
              </a:defRPr>
            </a:lvl1pPr>
          </a:lstStyle>
          <a:p>
            <a:fld id="{AC0F2092-5F54-4370-AC61-13D8AC1C4D4A}" type="datetime1">
              <a:rPr lang="en-US" smtClean="0"/>
              <a:t>10/29/2024</a:t>
            </a:fld>
            <a:endParaRPr lang="en-US"/>
          </a:p>
        </p:txBody>
      </p:sp>
    </p:spTree>
    <p:extLst>
      <p:ext uri="{BB962C8B-B14F-4D97-AF65-F5344CB8AC3E}">
        <p14:creationId xmlns:p14="http://schemas.microsoft.com/office/powerpoint/2010/main" val="1456867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3513F-05C5-4747-BC11-97C2E9015ACC}"/>
              </a:ext>
            </a:extLst>
          </p:cNvPr>
          <p:cNvSpPr>
            <a:spLocks noGrp="1"/>
          </p:cNvSpPr>
          <p:nvPr>
            <p:ph type="title"/>
          </p:nvPr>
        </p:nvSpPr>
        <p:spPr>
          <a:xfrm>
            <a:off x="1971304" y="365125"/>
            <a:ext cx="7861465" cy="10361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2004A63A-D63C-4783-8478-2893E842D6CF}"/>
              </a:ext>
            </a:extLst>
          </p:cNvPr>
          <p:cNvSpPr>
            <a:spLocks noGrp="1"/>
          </p:cNvSpPr>
          <p:nvPr>
            <p:ph type="dt" sz="half" idx="10"/>
          </p:nvPr>
        </p:nvSpPr>
        <p:spPr>
          <a:xfrm>
            <a:off x="1372590" y="6310312"/>
            <a:ext cx="2743200" cy="365125"/>
          </a:xfrm>
        </p:spPr>
        <p:txBody>
          <a:bodyPr/>
          <a:lstStyle>
            <a:lvl1pPr>
              <a:defRPr>
                <a:solidFill>
                  <a:srgbClr val="9E9A00"/>
                </a:solidFill>
              </a:defRPr>
            </a:lvl1pPr>
          </a:lstStyle>
          <a:p>
            <a:fld id="{3B756C12-1D32-414B-9934-F616CEE98625}" type="datetime1">
              <a:rPr lang="en-US" smtClean="0"/>
              <a:t>10/29/2024</a:t>
            </a:fld>
            <a:endParaRPr lang="en-US"/>
          </a:p>
        </p:txBody>
      </p:sp>
    </p:spTree>
    <p:extLst>
      <p:ext uri="{BB962C8B-B14F-4D97-AF65-F5344CB8AC3E}">
        <p14:creationId xmlns:p14="http://schemas.microsoft.com/office/powerpoint/2010/main" val="249535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8B7649-6E86-4F60-ADDE-C6453F2CB02C}"/>
              </a:ext>
            </a:extLst>
          </p:cNvPr>
          <p:cNvSpPr>
            <a:spLocks noGrp="1"/>
          </p:cNvSpPr>
          <p:nvPr>
            <p:ph type="dt" sz="half" idx="10"/>
          </p:nvPr>
        </p:nvSpPr>
        <p:spPr>
          <a:xfrm>
            <a:off x="1633847" y="6332600"/>
            <a:ext cx="2743200" cy="365125"/>
          </a:xfrm>
        </p:spPr>
        <p:txBody>
          <a:bodyPr/>
          <a:lstStyle>
            <a:lvl1pPr>
              <a:defRPr>
                <a:solidFill>
                  <a:srgbClr val="9E9A00"/>
                </a:solidFill>
              </a:defRPr>
            </a:lvl1pPr>
          </a:lstStyle>
          <a:p>
            <a:fld id="{F92C9B3D-CAAE-4AF2-95E5-BEA038C372B3}" type="datetime1">
              <a:rPr lang="en-US" smtClean="0"/>
              <a:t>10/29/2024</a:t>
            </a:fld>
            <a:endParaRPr lang="en-US"/>
          </a:p>
        </p:txBody>
      </p:sp>
    </p:spTree>
    <p:extLst>
      <p:ext uri="{BB962C8B-B14F-4D97-AF65-F5344CB8AC3E}">
        <p14:creationId xmlns:p14="http://schemas.microsoft.com/office/powerpoint/2010/main" val="478009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6508B-E632-4769-AF45-378EA0CBAF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B23E34-01F5-4C44-A941-EF3279D8AAB8}"/>
              </a:ext>
            </a:extLst>
          </p:cNvPr>
          <p:cNvSpPr>
            <a:spLocks noGrp="1"/>
          </p:cNvSpPr>
          <p:nvPr>
            <p:ph idx="1"/>
          </p:nvPr>
        </p:nvSpPr>
        <p:spPr>
          <a:xfrm>
            <a:off x="5183188" y="987425"/>
            <a:ext cx="6172200" cy="4873625"/>
          </a:xfrm>
        </p:spPr>
        <p:txBody>
          <a:bodyPr/>
          <a:lstStyle>
            <a:lvl1pPr>
              <a:buClr>
                <a:srgbClr val="9E9A00"/>
              </a:buClr>
              <a:defRPr sz="3200"/>
            </a:lvl1pPr>
            <a:lvl2pPr>
              <a:buClr>
                <a:srgbClr val="9E9A00"/>
              </a:buClr>
              <a:defRPr sz="2800"/>
            </a:lvl2pPr>
            <a:lvl3pPr>
              <a:buClr>
                <a:srgbClr val="9E9A00"/>
              </a:buClr>
              <a:defRPr sz="2400"/>
            </a:lvl3pPr>
            <a:lvl4pPr>
              <a:buClr>
                <a:srgbClr val="9E9A00"/>
              </a:buClr>
              <a:defRPr sz="2000"/>
            </a:lvl4pPr>
            <a:lvl5pPr>
              <a:buClr>
                <a:srgbClr val="9E9A00"/>
              </a:buCl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E2AF97-96E6-46F8-A8BA-C537BF2EDE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551E93-5737-4282-BA4B-EA62184E162A}"/>
              </a:ext>
            </a:extLst>
          </p:cNvPr>
          <p:cNvSpPr>
            <a:spLocks noGrp="1"/>
          </p:cNvSpPr>
          <p:nvPr>
            <p:ph type="dt" sz="half" idx="10"/>
          </p:nvPr>
        </p:nvSpPr>
        <p:spPr>
          <a:xfrm>
            <a:off x="1306286" y="6356350"/>
            <a:ext cx="2275114" cy="365125"/>
          </a:xfrm>
        </p:spPr>
        <p:txBody>
          <a:bodyPr/>
          <a:lstStyle>
            <a:lvl1pPr>
              <a:defRPr>
                <a:solidFill>
                  <a:srgbClr val="9E9A00"/>
                </a:solidFill>
              </a:defRPr>
            </a:lvl1pPr>
          </a:lstStyle>
          <a:p>
            <a:fld id="{5D689FE1-5209-4140-AF98-81498CEA963F}" type="datetime1">
              <a:rPr lang="en-US" smtClean="0"/>
              <a:t>10/29/2024</a:t>
            </a:fld>
            <a:endParaRPr lang="en-US"/>
          </a:p>
        </p:txBody>
      </p:sp>
    </p:spTree>
    <p:extLst>
      <p:ext uri="{BB962C8B-B14F-4D97-AF65-F5344CB8AC3E}">
        <p14:creationId xmlns:p14="http://schemas.microsoft.com/office/powerpoint/2010/main" val="2949597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309C4-FE89-44BF-BF6A-8A613223ABB2}"/>
              </a:ext>
            </a:extLst>
          </p:cNvPr>
          <p:cNvSpPr>
            <a:spLocks noGrp="1"/>
          </p:cNvSpPr>
          <p:nvPr>
            <p:ph type="title"/>
          </p:nvPr>
        </p:nvSpPr>
        <p:spPr>
          <a:xfrm>
            <a:off x="1864425" y="1733796"/>
            <a:ext cx="3491345" cy="890651"/>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296C1E-AEBE-4216-8892-31DD9EA0346D}"/>
              </a:ext>
            </a:extLst>
          </p:cNvPr>
          <p:cNvSpPr>
            <a:spLocks noGrp="1"/>
          </p:cNvSpPr>
          <p:nvPr>
            <p:ph type="pic" idx="1"/>
          </p:nvPr>
        </p:nvSpPr>
        <p:spPr>
          <a:xfrm>
            <a:off x="5569526" y="1733797"/>
            <a:ext cx="4334495" cy="4127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5C832DD-D763-4825-876E-824EF812A69B}"/>
              </a:ext>
            </a:extLst>
          </p:cNvPr>
          <p:cNvSpPr>
            <a:spLocks noGrp="1"/>
          </p:cNvSpPr>
          <p:nvPr>
            <p:ph type="body" sz="half" idx="2"/>
          </p:nvPr>
        </p:nvSpPr>
        <p:spPr>
          <a:xfrm>
            <a:off x="1864426" y="2778826"/>
            <a:ext cx="3491345" cy="30901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845363-C612-4E2A-B416-22A1E9F9EA69}"/>
              </a:ext>
            </a:extLst>
          </p:cNvPr>
          <p:cNvSpPr>
            <a:spLocks noGrp="1"/>
          </p:cNvSpPr>
          <p:nvPr>
            <p:ph type="dt" sz="half" idx="10"/>
          </p:nvPr>
        </p:nvSpPr>
        <p:spPr>
          <a:xfrm>
            <a:off x="1294410" y="6356350"/>
            <a:ext cx="2286990" cy="365125"/>
          </a:xfrm>
        </p:spPr>
        <p:txBody>
          <a:bodyPr/>
          <a:lstStyle>
            <a:lvl1pPr>
              <a:defRPr>
                <a:solidFill>
                  <a:srgbClr val="9E9A00"/>
                </a:solidFill>
              </a:defRPr>
            </a:lvl1pPr>
          </a:lstStyle>
          <a:p>
            <a:fld id="{CF7318F9-EA4B-4B7A-B533-0E3D4E9BCD6F}" type="datetime1">
              <a:rPr lang="en-US" smtClean="0"/>
              <a:t>10/29/2024</a:t>
            </a:fld>
            <a:endParaRPr lang="en-US"/>
          </a:p>
        </p:txBody>
      </p:sp>
    </p:spTree>
    <p:extLst>
      <p:ext uri="{BB962C8B-B14F-4D97-AF65-F5344CB8AC3E}">
        <p14:creationId xmlns:p14="http://schemas.microsoft.com/office/powerpoint/2010/main" val="2064483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896A6E-3063-4D4F-96E3-2CFE550164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C43A0D-750C-489D-BAD7-2991B80907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D391F3-4FB1-4636-A577-376B2F2725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02C95-BB19-4CC2-87B8-C470EAABAB45}" type="datetime1">
              <a:rPr lang="en-US" smtClean="0"/>
              <a:t>10/29/2024</a:t>
            </a:fld>
            <a:endParaRPr lang="en-US"/>
          </a:p>
        </p:txBody>
      </p:sp>
      <p:sp>
        <p:nvSpPr>
          <p:cNvPr id="5" name="Footer Placeholder 4">
            <a:extLst>
              <a:ext uri="{FF2B5EF4-FFF2-40B4-BE49-F238E27FC236}">
                <a16:creationId xmlns:a16="http://schemas.microsoft.com/office/drawing/2014/main" id="{400EBC27-EB1A-4C72-B0C8-90BEF3E832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A4D2541-0912-4C69-BB27-01E5F43149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F21A35-6CEE-4602-B33B-9009DB912276}" type="slidenum">
              <a:rPr lang="en-US" smtClean="0"/>
              <a:t>‹#›</a:t>
            </a:fld>
            <a:endParaRPr lang="en-US"/>
          </a:p>
        </p:txBody>
      </p:sp>
      <p:pic>
        <p:nvPicPr>
          <p:cNvPr id="7" name="Imagen 1">
            <a:extLst>
              <a:ext uri="{FF2B5EF4-FFF2-40B4-BE49-F238E27FC236}">
                <a16:creationId xmlns:a16="http://schemas.microsoft.com/office/drawing/2014/main" id="{472A9820-21DD-4E26-AC47-4F6C5D8525AE}"/>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12192000" cy="6850289"/>
          </a:xfrm>
          <a:prstGeom prst="rect">
            <a:avLst/>
          </a:prstGeom>
        </p:spPr>
      </p:pic>
      <p:pic>
        <p:nvPicPr>
          <p:cNvPr id="8" name="Imagen 4">
            <a:extLst>
              <a:ext uri="{FF2B5EF4-FFF2-40B4-BE49-F238E27FC236}">
                <a16:creationId xmlns:a16="http://schemas.microsoft.com/office/drawing/2014/main" id="{83E532E2-8086-4927-9D58-CFF9C93DF3EC}"/>
              </a:ext>
            </a:extLst>
          </p:cNvPr>
          <p:cNvPicPr>
            <a:picLocks noChangeAspect="1"/>
          </p:cNvPicPr>
          <p:nvPr userDrawn="1"/>
        </p:nvPicPr>
        <p:blipFill>
          <a:blip r:embed="rId15"/>
          <a:stretch>
            <a:fillRect/>
          </a:stretch>
        </p:blipFill>
        <p:spPr>
          <a:xfrm>
            <a:off x="10033687" y="813486"/>
            <a:ext cx="1706434" cy="554853"/>
          </a:xfrm>
          <a:prstGeom prst="rect">
            <a:avLst/>
          </a:prstGeom>
        </p:spPr>
      </p:pic>
    </p:spTree>
    <p:extLst>
      <p:ext uri="{BB962C8B-B14F-4D97-AF65-F5344CB8AC3E}">
        <p14:creationId xmlns:p14="http://schemas.microsoft.com/office/powerpoint/2010/main" val="1800969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tmp"/><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7.tmp"/><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FEF5-5B95-4C53-BB0F-D42252693985}"/>
              </a:ext>
            </a:extLst>
          </p:cNvPr>
          <p:cNvSpPr>
            <a:spLocks noGrp="1" noRot="1" noMove="1" noResize="1" noEditPoints="1" noAdjustHandles="1" noChangeArrowheads="1" noChangeShapeType="1"/>
          </p:cNvSpPr>
          <p:nvPr>
            <p:ph type="title"/>
          </p:nvPr>
        </p:nvSpPr>
        <p:spPr/>
        <p:txBody>
          <a:bodyPr>
            <a:normAutofit fontScale="90000"/>
          </a:bodyPr>
          <a:lstStyle/>
          <a:p>
            <a:br>
              <a:rPr lang="en-US" sz="4000" dirty="0"/>
            </a:br>
            <a:br>
              <a:rPr lang="en-US" sz="4000" dirty="0"/>
            </a:br>
            <a:br>
              <a:rPr lang="en-US" sz="4000" dirty="0"/>
            </a:br>
            <a:endParaRPr lang="en-US" sz="4000" dirty="0"/>
          </a:p>
        </p:txBody>
      </p:sp>
      <p:pic>
        <p:nvPicPr>
          <p:cNvPr id="4" name="Picture 3" descr="A black text on a white background&#10;&#10;Description automatically generated">
            <a:extLst>
              <a:ext uri="{FF2B5EF4-FFF2-40B4-BE49-F238E27FC236}">
                <a16:creationId xmlns:a16="http://schemas.microsoft.com/office/drawing/2014/main" id="{70ED0F24-3828-989D-A434-022A750DDE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0276" y="2567401"/>
            <a:ext cx="8091448" cy="2252258"/>
          </a:xfrm>
          <a:prstGeom prst="rect">
            <a:avLst/>
          </a:prstGeom>
        </p:spPr>
      </p:pic>
    </p:spTree>
    <p:extLst>
      <p:ext uri="{BB962C8B-B14F-4D97-AF65-F5344CB8AC3E}">
        <p14:creationId xmlns:p14="http://schemas.microsoft.com/office/powerpoint/2010/main" val="746130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0C45C-E0B2-51AB-CE23-7CB82BDF5160}"/>
              </a:ext>
            </a:extLst>
          </p:cNvPr>
          <p:cNvSpPr>
            <a:spLocks noGrp="1"/>
          </p:cNvSpPr>
          <p:nvPr>
            <p:ph type="title"/>
          </p:nvPr>
        </p:nvSpPr>
        <p:spPr/>
        <p:txBody>
          <a:bodyPr>
            <a:noAutofit/>
          </a:bodyPr>
          <a:lstStyle/>
          <a:p>
            <a:pPr algn="ctr"/>
            <a:r>
              <a:rPr lang="en-US" sz="3600"/>
              <a:t>Graduate Survey Participation</a:t>
            </a:r>
            <a:br>
              <a:rPr lang="en-US" sz="3600"/>
            </a:br>
            <a:r>
              <a:rPr lang="en-US" sz="3600"/>
              <a:t>2022 Graduate Cohorts</a:t>
            </a:r>
          </a:p>
        </p:txBody>
      </p:sp>
      <p:pic>
        <p:nvPicPr>
          <p:cNvPr id="7" name="Content Placeholder 6" descr="A table with numbers and percentages&#10;&#10;Description automatically generated">
            <a:extLst>
              <a:ext uri="{FF2B5EF4-FFF2-40B4-BE49-F238E27FC236}">
                <a16:creationId xmlns:a16="http://schemas.microsoft.com/office/drawing/2014/main" id="{2BBAA4B1-E7BB-387F-C4B7-F2490F02EFD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4" y="1913206"/>
            <a:ext cx="7990046" cy="4009292"/>
          </a:xfrm>
        </p:spPr>
      </p:pic>
    </p:spTree>
    <p:extLst>
      <p:ext uri="{BB962C8B-B14F-4D97-AF65-F5344CB8AC3E}">
        <p14:creationId xmlns:p14="http://schemas.microsoft.com/office/powerpoint/2010/main" val="3248389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0C45C-E0B2-51AB-CE23-7CB82BDF5160}"/>
              </a:ext>
            </a:extLst>
          </p:cNvPr>
          <p:cNvSpPr>
            <a:spLocks noGrp="1"/>
          </p:cNvSpPr>
          <p:nvPr>
            <p:ph type="title"/>
          </p:nvPr>
        </p:nvSpPr>
        <p:spPr/>
        <p:txBody>
          <a:bodyPr>
            <a:normAutofit fontScale="90000"/>
          </a:bodyPr>
          <a:lstStyle/>
          <a:p>
            <a:pPr algn="ctr"/>
            <a:r>
              <a:rPr lang="en-US"/>
              <a:t>Graduate Satisfaction </a:t>
            </a:r>
            <a:br>
              <a:rPr lang="en-US"/>
            </a:br>
            <a:r>
              <a:rPr lang="en-US"/>
              <a:t>2022 Graduate Cohorts</a:t>
            </a:r>
          </a:p>
        </p:txBody>
      </p:sp>
      <p:pic>
        <p:nvPicPr>
          <p:cNvPr id="7" name="Content Placeholder 6" descr="A table with numbers and text&#10;&#10;Description automatically generated">
            <a:extLst>
              <a:ext uri="{FF2B5EF4-FFF2-40B4-BE49-F238E27FC236}">
                <a16:creationId xmlns:a16="http://schemas.microsoft.com/office/drawing/2014/main" id="{A364266C-813F-6D38-6F39-1A283F5636C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68445" y="1631852"/>
            <a:ext cx="8059734" cy="4051495"/>
          </a:xfrm>
        </p:spPr>
      </p:pic>
    </p:spTree>
    <p:extLst>
      <p:ext uri="{BB962C8B-B14F-4D97-AF65-F5344CB8AC3E}">
        <p14:creationId xmlns:p14="http://schemas.microsoft.com/office/powerpoint/2010/main" val="1853966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0C45C-E0B2-51AB-CE23-7CB82BDF5160}"/>
              </a:ext>
            </a:extLst>
          </p:cNvPr>
          <p:cNvSpPr>
            <a:spLocks noGrp="1"/>
          </p:cNvSpPr>
          <p:nvPr>
            <p:ph type="title"/>
          </p:nvPr>
        </p:nvSpPr>
        <p:spPr/>
        <p:txBody>
          <a:bodyPr>
            <a:normAutofit fontScale="90000"/>
          </a:bodyPr>
          <a:lstStyle/>
          <a:p>
            <a:pPr algn="ctr"/>
            <a:r>
              <a:rPr lang="en-US"/>
              <a:t>Employer Surveys Sent </a:t>
            </a:r>
            <a:br>
              <a:rPr lang="en-US"/>
            </a:br>
            <a:r>
              <a:rPr lang="en-US"/>
              <a:t>2022 Graduate Cohorts</a:t>
            </a:r>
          </a:p>
        </p:txBody>
      </p:sp>
      <p:pic>
        <p:nvPicPr>
          <p:cNvPr id="7" name="Content Placeholder 6" descr="A table with numbers and percentages&#10;&#10;Description automatically generated">
            <a:extLst>
              <a:ext uri="{FF2B5EF4-FFF2-40B4-BE49-F238E27FC236}">
                <a16:creationId xmlns:a16="http://schemas.microsoft.com/office/drawing/2014/main" id="{163F7E22-1FED-EDA0-1AEF-5410B18C025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4" y="1716259"/>
            <a:ext cx="7778336" cy="4036858"/>
          </a:xfrm>
        </p:spPr>
      </p:pic>
    </p:spTree>
    <p:extLst>
      <p:ext uri="{BB962C8B-B14F-4D97-AF65-F5344CB8AC3E}">
        <p14:creationId xmlns:p14="http://schemas.microsoft.com/office/powerpoint/2010/main" val="2337483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0C45C-E0B2-51AB-CE23-7CB82BDF5160}"/>
              </a:ext>
            </a:extLst>
          </p:cNvPr>
          <p:cNvSpPr>
            <a:spLocks noGrp="1"/>
          </p:cNvSpPr>
          <p:nvPr>
            <p:ph type="title"/>
          </p:nvPr>
        </p:nvSpPr>
        <p:spPr/>
        <p:txBody>
          <a:bodyPr>
            <a:normAutofit fontScale="90000"/>
          </a:bodyPr>
          <a:lstStyle/>
          <a:p>
            <a:pPr algn="ctr"/>
            <a:r>
              <a:rPr lang="en-US"/>
              <a:t>Employer Satisfaction</a:t>
            </a:r>
            <a:br>
              <a:rPr lang="en-US"/>
            </a:br>
            <a:r>
              <a:rPr lang="en-US"/>
              <a:t>2022 Graduate Cohorts</a:t>
            </a:r>
          </a:p>
        </p:txBody>
      </p:sp>
      <p:pic>
        <p:nvPicPr>
          <p:cNvPr id="7" name="Content Placeholder 6" descr="A table with numbers and percentages&#10;&#10;Description automatically generated">
            <a:extLst>
              <a:ext uri="{FF2B5EF4-FFF2-40B4-BE49-F238E27FC236}">
                <a16:creationId xmlns:a16="http://schemas.microsoft.com/office/drawing/2014/main" id="{386A0F98-7A1A-BE80-9EF7-471927C71B1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4" y="1969477"/>
            <a:ext cx="7747124" cy="3824530"/>
          </a:xfrm>
        </p:spPr>
      </p:pic>
    </p:spTree>
    <p:extLst>
      <p:ext uri="{BB962C8B-B14F-4D97-AF65-F5344CB8AC3E}">
        <p14:creationId xmlns:p14="http://schemas.microsoft.com/office/powerpoint/2010/main" val="1564366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1A1A270-9CAF-A384-0DE0-46C3CB5E1DD1}"/>
              </a:ext>
            </a:extLst>
          </p:cNvPr>
          <p:cNvSpPr>
            <a:spLocks noGrp="1"/>
          </p:cNvSpPr>
          <p:nvPr>
            <p:ph type="title"/>
          </p:nvPr>
        </p:nvSpPr>
        <p:spPr>
          <a:xfrm>
            <a:off x="2108718" y="365126"/>
            <a:ext cx="7025951" cy="875846"/>
          </a:xfrm>
        </p:spPr>
        <p:txBody>
          <a:bodyPr>
            <a:normAutofit fontScale="90000"/>
          </a:bodyPr>
          <a:lstStyle/>
          <a:p>
            <a:pPr algn="ctr"/>
            <a:r>
              <a:rPr lang="en-US"/>
              <a:t>Exam Participation</a:t>
            </a:r>
            <a:br>
              <a:rPr lang="en-US"/>
            </a:br>
            <a:r>
              <a:rPr lang="en-US"/>
              <a:t>2022 Graduate Cohorts</a:t>
            </a:r>
          </a:p>
        </p:txBody>
      </p:sp>
      <p:pic>
        <p:nvPicPr>
          <p:cNvPr id="7" name="Content Placeholder 6" descr="A table with numbers and percentages&#10;&#10;Description automatically generated">
            <a:extLst>
              <a:ext uri="{FF2B5EF4-FFF2-40B4-BE49-F238E27FC236}">
                <a16:creationId xmlns:a16="http://schemas.microsoft.com/office/drawing/2014/main" id="{17EB7750-405F-D2DE-8D6C-479F03EE577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7612" y="1924776"/>
            <a:ext cx="8001257" cy="3871113"/>
          </a:xfrm>
        </p:spPr>
      </p:pic>
    </p:spTree>
    <p:extLst>
      <p:ext uri="{BB962C8B-B14F-4D97-AF65-F5344CB8AC3E}">
        <p14:creationId xmlns:p14="http://schemas.microsoft.com/office/powerpoint/2010/main" val="2388412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1A1A270-9CAF-A384-0DE0-46C3CB5E1DD1}"/>
              </a:ext>
            </a:extLst>
          </p:cNvPr>
          <p:cNvSpPr>
            <a:spLocks noGrp="1"/>
          </p:cNvSpPr>
          <p:nvPr>
            <p:ph type="title"/>
          </p:nvPr>
        </p:nvSpPr>
        <p:spPr>
          <a:xfrm>
            <a:off x="2090056" y="365126"/>
            <a:ext cx="7277879" cy="903838"/>
          </a:xfrm>
        </p:spPr>
        <p:txBody>
          <a:bodyPr>
            <a:normAutofit fontScale="90000"/>
          </a:bodyPr>
          <a:lstStyle/>
          <a:p>
            <a:pPr algn="ctr"/>
            <a:r>
              <a:rPr lang="en-US"/>
              <a:t>Exam Passage</a:t>
            </a:r>
            <a:br>
              <a:rPr lang="en-US"/>
            </a:br>
            <a:r>
              <a:rPr lang="en-US"/>
              <a:t>2022 Graduate Cohorts</a:t>
            </a:r>
          </a:p>
        </p:txBody>
      </p:sp>
      <p:pic>
        <p:nvPicPr>
          <p:cNvPr id="7" name="Content Placeholder 6" descr="A table with numbers and percentages&#10;&#10;Description automatically generated">
            <a:extLst>
              <a:ext uri="{FF2B5EF4-FFF2-40B4-BE49-F238E27FC236}">
                <a16:creationId xmlns:a16="http://schemas.microsoft.com/office/drawing/2014/main" id="{7A178E13-450D-9A16-6BEF-CE336849CC4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27335" y="2009709"/>
            <a:ext cx="8137330" cy="3928366"/>
          </a:xfrm>
        </p:spPr>
      </p:pic>
    </p:spTree>
    <p:extLst>
      <p:ext uri="{BB962C8B-B14F-4D97-AF65-F5344CB8AC3E}">
        <p14:creationId xmlns:p14="http://schemas.microsoft.com/office/powerpoint/2010/main" val="2702271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296FA-6D89-DDEA-8F32-68E5D369D630}"/>
              </a:ext>
            </a:extLst>
          </p:cNvPr>
          <p:cNvSpPr>
            <a:spLocks noGrp="1"/>
          </p:cNvSpPr>
          <p:nvPr>
            <p:ph type="title"/>
          </p:nvPr>
        </p:nvSpPr>
        <p:spPr/>
        <p:txBody>
          <a:bodyPr>
            <a:normAutofit fontScale="90000"/>
          </a:bodyPr>
          <a:lstStyle/>
          <a:p>
            <a:r>
              <a:rPr lang="en-US"/>
              <a:t>National Exam Passage Rates, 2022</a:t>
            </a:r>
          </a:p>
        </p:txBody>
      </p:sp>
      <p:pic>
        <p:nvPicPr>
          <p:cNvPr id="6" name="Content Placeholder 5" descr="A blue and white table with numbers and text&#10;&#10;Description automatically generated">
            <a:extLst>
              <a:ext uri="{FF2B5EF4-FFF2-40B4-BE49-F238E27FC236}">
                <a16:creationId xmlns:a16="http://schemas.microsoft.com/office/drawing/2014/main" id="{7E292454-137D-9417-E1AE-11B20A40A4C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4" y="1588515"/>
            <a:ext cx="8268630" cy="4904359"/>
          </a:xfrm>
        </p:spPr>
      </p:pic>
    </p:spTree>
    <p:extLst>
      <p:ext uri="{BB962C8B-B14F-4D97-AF65-F5344CB8AC3E}">
        <p14:creationId xmlns:p14="http://schemas.microsoft.com/office/powerpoint/2010/main" val="1587488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B6137-30B2-2B29-6025-5B0C1EEE34A6}"/>
              </a:ext>
            </a:extLst>
          </p:cNvPr>
          <p:cNvSpPr>
            <a:spLocks noGrp="1"/>
          </p:cNvSpPr>
          <p:nvPr>
            <p:ph type="title"/>
          </p:nvPr>
        </p:nvSpPr>
        <p:spPr>
          <a:xfrm>
            <a:off x="2472266" y="365126"/>
            <a:ext cx="7112001" cy="921808"/>
          </a:xfrm>
        </p:spPr>
        <p:txBody>
          <a:bodyPr/>
          <a:lstStyle/>
          <a:p>
            <a:r>
              <a:rPr lang="en-US"/>
              <a:t>Virtues of Accreditation</a:t>
            </a:r>
          </a:p>
        </p:txBody>
      </p:sp>
      <p:sp>
        <p:nvSpPr>
          <p:cNvPr id="3" name="Content Placeholder 2">
            <a:extLst>
              <a:ext uri="{FF2B5EF4-FFF2-40B4-BE49-F238E27FC236}">
                <a16:creationId xmlns:a16="http://schemas.microsoft.com/office/drawing/2014/main" id="{E8D17DD2-CA0E-CB07-3A8A-2014F1481FE8}"/>
              </a:ext>
            </a:extLst>
          </p:cNvPr>
          <p:cNvSpPr>
            <a:spLocks noGrp="1" noRot="1" noMove="1" noResize="1" noEditPoints="1" noAdjustHandles="1" noChangeArrowheads="1" noChangeShapeType="1"/>
          </p:cNvSpPr>
          <p:nvPr>
            <p:ph idx="1"/>
          </p:nvPr>
        </p:nvSpPr>
        <p:spPr>
          <a:xfrm>
            <a:off x="1981199" y="1524000"/>
            <a:ext cx="8568267" cy="4968874"/>
          </a:xfrm>
        </p:spPr>
        <p:txBody>
          <a:bodyPr>
            <a:normAutofit fontScale="25000" lnSpcReduction="20000"/>
          </a:bodyPr>
          <a:lstStyle/>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assures professional competence</a:t>
            </a:r>
            <a:r>
              <a:rPr lang="en-US" sz="6400" dirty="0">
                <a:effectLst/>
                <a:latin typeface="Calibri" panose="020F0502020204030204" pitchFamily="34" charset="0"/>
                <a:ea typeface="Calibri" panose="020F0502020204030204" pitchFamily="34" charset="0"/>
                <a:cs typeface="Times New Roman" panose="02020603050405020304" pitchFamily="18" charset="0"/>
              </a:rPr>
              <a:t>: Graduates from a CAAHEP-accredited program have covered the comprehensive MAERB Core Curriculum and achieved the psychomotor and affective competencies to ensure patient safety.  </a:t>
            </a:r>
          </a:p>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offers standardization, uniformity, and consistency</a:t>
            </a:r>
            <a:r>
              <a:rPr lang="en-US" sz="6400" dirty="0">
                <a:effectLst/>
                <a:latin typeface="Calibri" panose="020F0502020204030204" pitchFamily="34" charset="0"/>
                <a:ea typeface="Calibri" panose="020F0502020204030204" pitchFamily="34" charset="0"/>
                <a:cs typeface="Times New Roman" panose="02020603050405020304" pitchFamily="18" charset="0"/>
              </a:rPr>
              <a:t>: All CAAHEP-accredited programs cover the same MAERB Core Curriculum, so employers can be guaranteed that the students know a given body of entry-level knowledge.  </a:t>
            </a:r>
          </a:p>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requires external verification, review, and validation</a:t>
            </a:r>
            <a:r>
              <a:rPr lang="en-US" sz="6400" dirty="0">
                <a:effectLst/>
                <a:latin typeface="Calibri" panose="020F0502020204030204" pitchFamily="34" charset="0"/>
                <a:ea typeface="Calibri" panose="020F0502020204030204" pitchFamily="34" charset="0"/>
                <a:cs typeface="Times New Roman" panose="02020603050405020304" pitchFamily="18" charset="0"/>
              </a:rPr>
              <a:t>: In fulfilling the standards, CAAHEP-accredited programs submit their outcomes to MAERB for an annual review and go through a comprehensive site visit review with CAAHEP every ten years.  </a:t>
            </a:r>
          </a:p>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protects resources: </a:t>
            </a:r>
            <a:r>
              <a:rPr lang="en-US" sz="6400" dirty="0">
                <a:effectLst/>
                <a:latin typeface="Calibri" panose="020F0502020204030204" pitchFamily="34" charset="0"/>
                <a:ea typeface="Calibri" panose="020F0502020204030204" pitchFamily="34" charset="0"/>
                <a:cs typeface="Times New Roman" panose="02020603050405020304" pitchFamily="18" charset="0"/>
              </a:rPr>
              <a:t>The accreditation </a:t>
            </a:r>
            <a:r>
              <a:rPr lang="en-US" sz="6400" i="1" dirty="0">
                <a:effectLst/>
                <a:latin typeface="Calibri" panose="020F0502020204030204" pitchFamily="34" charset="0"/>
                <a:ea typeface="Calibri" panose="020F0502020204030204" pitchFamily="34" charset="0"/>
                <a:cs typeface="Times New Roman" panose="02020603050405020304" pitchFamily="18" charset="0"/>
              </a:rPr>
              <a:t>Standards and Guidelines</a:t>
            </a:r>
            <a:r>
              <a:rPr lang="en-US" sz="6400" dirty="0">
                <a:effectLst/>
                <a:latin typeface="Calibri" panose="020F0502020204030204" pitchFamily="34" charset="0"/>
                <a:ea typeface="Calibri" panose="020F0502020204030204" pitchFamily="34" charset="0"/>
                <a:cs typeface="Times New Roman" panose="02020603050405020304" pitchFamily="18" charset="0"/>
              </a:rPr>
              <a:t> specify that the students and faculty have access to specific resources to ensure that the program can comply with the national standards. </a:t>
            </a:r>
          </a:p>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enhances the institution’s reputation</a:t>
            </a:r>
            <a:r>
              <a:rPr lang="en-US" sz="6400" dirty="0">
                <a:effectLst/>
                <a:latin typeface="Calibri" panose="020F0502020204030204" pitchFamily="34" charset="0"/>
                <a:ea typeface="Calibri" panose="020F0502020204030204" pitchFamily="34" charset="0"/>
                <a:cs typeface="Times New Roman" panose="02020603050405020304" pitchFamily="18" charset="0"/>
              </a:rPr>
              <a:t>: Institutions participating in programmatic accreditation distinguish themselves from other institutions.  </a:t>
            </a:r>
          </a:p>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is public</a:t>
            </a:r>
            <a:r>
              <a:rPr lang="en-US" sz="6400" dirty="0">
                <a:effectLst/>
                <a:latin typeface="Calibri" panose="020F0502020204030204" pitchFamily="34" charset="0"/>
                <a:ea typeface="Calibri" panose="020F0502020204030204" pitchFamily="34" charset="0"/>
                <a:cs typeface="Times New Roman" panose="02020603050405020304" pitchFamily="18" charset="0"/>
              </a:rPr>
              <a:t>: CAAHEP-accredited programs are listed in a CAAHEP database for student and educator access, and CAAHEP-accredited programs post their status and outcomes.  </a:t>
            </a:r>
          </a:p>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travels well</a:t>
            </a:r>
            <a:r>
              <a:rPr lang="en-US" sz="6400" dirty="0">
                <a:effectLst/>
                <a:latin typeface="Calibri" panose="020F0502020204030204" pitchFamily="34" charset="0"/>
                <a:ea typeface="Calibri" panose="020F0502020204030204" pitchFamily="34" charset="0"/>
                <a:cs typeface="Times New Roman" panose="02020603050405020304" pitchFamily="18" charset="0"/>
              </a:rPr>
              <a:t>: Employers across the country recognize the value of accreditation.  </a:t>
            </a:r>
          </a:p>
          <a:p>
            <a:pPr>
              <a:lnSpc>
                <a:spcPct val="106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advances the profession</a:t>
            </a:r>
            <a:r>
              <a:rPr lang="en-US" sz="6400" dirty="0">
                <a:effectLst/>
                <a:latin typeface="Calibri" panose="020F0502020204030204" pitchFamily="34" charset="0"/>
                <a:ea typeface="Calibri" panose="020F0502020204030204" pitchFamily="34" charset="0"/>
                <a:cs typeface="Times New Roman" panose="02020603050405020304" pitchFamily="18" charset="0"/>
              </a:rPr>
              <a:t>: The standardization, uniformity, and consistency that accreditation ensures, as well as the review of the </a:t>
            </a:r>
            <a:r>
              <a:rPr lang="en-US" sz="6400" i="1" dirty="0">
                <a:effectLst/>
                <a:latin typeface="Calibri" panose="020F0502020204030204" pitchFamily="34" charset="0"/>
                <a:ea typeface="Calibri" panose="020F0502020204030204" pitchFamily="34" charset="0"/>
                <a:cs typeface="Times New Roman" panose="02020603050405020304" pitchFamily="18" charset="0"/>
              </a:rPr>
              <a:t>Standards and Guidelines</a:t>
            </a:r>
            <a:r>
              <a:rPr lang="en-US" sz="6400" dirty="0">
                <a:effectLst/>
                <a:latin typeface="Calibri" panose="020F0502020204030204" pitchFamily="34" charset="0"/>
                <a:ea typeface="Calibri" panose="020F0502020204030204" pitchFamily="34" charset="0"/>
                <a:cs typeface="Times New Roman" panose="02020603050405020304" pitchFamily="18" charset="0"/>
              </a:rPr>
              <a:t> and MAERB Core Curriculum, move the profession forward toward greater recognition in the allied health field. </a:t>
            </a:r>
          </a:p>
          <a:p>
            <a:pPr>
              <a:lnSpc>
                <a:spcPct val="106000"/>
              </a:lnSpc>
              <a:spcBef>
                <a:spcPts val="0"/>
              </a:spcBef>
              <a:spcAft>
                <a:spcPts val="800"/>
              </a:spcAft>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acknowledges accountability</a:t>
            </a:r>
            <a:r>
              <a:rPr lang="en-US" sz="6400" dirty="0">
                <a:effectLst/>
                <a:latin typeface="Calibri" panose="020F0502020204030204" pitchFamily="34" charset="0"/>
                <a:ea typeface="Calibri" panose="020F0502020204030204" pitchFamily="34" charset="0"/>
                <a:cs typeface="Times New Roman" panose="02020603050405020304" pitchFamily="18" charset="0"/>
              </a:rPr>
              <a:t>: Educational programs graduating prospective healthcare workers must be accountable in ensuring patient safety, and accreditation supports the process of accountability with curriculum that is innovative, relevant, and current.  </a:t>
            </a:r>
          </a:p>
          <a:p>
            <a:pPr marL="0" indent="0">
              <a:buNone/>
            </a:pPr>
            <a:endParaRPr lang="en-US" dirty="0"/>
          </a:p>
        </p:txBody>
      </p:sp>
    </p:spTree>
    <p:extLst>
      <p:ext uri="{BB962C8B-B14F-4D97-AF65-F5344CB8AC3E}">
        <p14:creationId xmlns:p14="http://schemas.microsoft.com/office/powerpoint/2010/main" val="3717112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399" y="97971"/>
            <a:ext cx="7815944" cy="1360715"/>
          </a:xfrm>
        </p:spPr>
        <p:txBody>
          <a:bodyPr>
            <a:normAutofit/>
          </a:bodyPr>
          <a:lstStyle/>
          <a:p>
            <a:r>
              <a:rPr lang="en-US" sz="3400"/>
              <a:t>Medical Assisting Education Review Board</a:t>
            </a:r>
          </a:p>
        </p:txBody>
      </p:sp>
      <p:pic>
        <p:nvPicPr>
          <p:cNvPr id="6" name="Content Placeholder 5" descr="A close-up of a white text&#10;&#10;Description automatically generated">
            <a:extLst>
              <a:ext uri="{FF2B5EF4-FFF2-40B4-BE49-F238E27FC236}">
                <a16:creationId xmlns:a16="http://schemas.microsoft.com/office/drawing/2014/main" id="{2897B2E4-59FC-BFA6-FCDA-465CA4C99A9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84396" y="1920309"/>
            <a:ext cx="7823207" cy="3777645"/>
          </a:xfrm>
        </p:spPr>
      </p:pic>
      <p:sp>
        <p:nvSpPr>
          <p:cNvPr id="3" name="Slide Number Placeholder 2"/>
          <p:cNvSpPr>
            <a:spLocks noGrp="1"/>
          </p:cNvSpPr>
          <p:nvPr>
            <p:ph type="sldNum" sz="quarter" idx="12"/>
          </p:nvPr>
        </p:nvSpPr>
        <p:spPr>
          <a:xfrm>
            <a:off x="10951633" y="5867401"/>
            <a:ext cx="552451" cy="365125"/>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D41CB66B-B8F7-4B71-A395-F92AB1FD6F5A}" type="slidenum">
              <a:rPr lang="en-US" altLang="en-US" smtClean="0">
                <a:solidFill>
                  <a:prstClr val="black"/>
                </a:solidFill>
              </a:rPr>
              <a:pPr>
                <a:defRPr/>
              </a:pPr>
              <a:t>2</a:t>
            </a:fld>
            <a:endParaRPr lang="en-US" altLang="en-US">
              <a:solidFill>
                <a:prstClr val="black"/>
              </a:solidFill>
            </a:endParaRPr>
          </a:p>
        </p:txBody>
      </p:sp>
    </p:spTree>
    <p:extLst>
      <p:ext uri="{BB962C8B-B14F-4D97-AF65-F5344CB8AC3E}">
        <p14:creationId xmlns:p14="http://schemas.microsoft.com/office/powerpoint/2010/main" val="208861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E877D-46EF-A482-14BB-5FF28B8B44FB}"/>
              </a:ext>
            </a:extLst>
          </p:cNvPr>
          <p:cNvSpPr>
            <a:spLocks noGrp="1"/>
          </p:cNvSpPr>
          <p:nvPr>
            <p:ph type="title"/>
          </p:nvPr>
        </p:nvSpPr>
        <p:spPr/>
        <p:txBody>
          <a:bodyPr/>
          <a:lstStyle/>
          <a:p>
            <a:r>
              <a:rPr lang="en-US"/>
              <a:t>Data Sources</a:t>
            </a:r>
          </a:p>
        </p:txBody>
      </p:sp>
      <p:pic>
        <p:nvPicPr>
          <p:cNvPr id="5" name="Content Placeholder 4" descr="A close-up of a document&#10;&#10;Description automatically generated">
            <a:extLst>
              <a:ext uri="{FF2B5EF4-FFF2-40B4-BE49-F238E27FC236}">
                <a16:creationId xmlns:a16="http://schemas.microsoft.com/office/drawing/2014/main" id="{E3EBDA12-F15F-8C6B-08DE-3753313EA7D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92996" y="1798088"/>
            <a:ext cx="8190950" cy="3828989"/>
          </a:xfrm>
        </p:spPr>
      </p:pic>
    </p:spTree>
    <p:extLst>
      <p:ext uri="{BB962C8B-B14F-4D97-AF65-F5344CB8AC3E}">
        <p14:creationId xmlns:p14="http://schemas.microsoft.com/office/powerpoint/2010/main" val="167319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B6137-30B2-2B29-6025-5B0C1EEE34A6}"/>
              </a:ext>
            </a:extLst>
          </p:cNvPr>
          <p:cNvSpPr>
            <a:spLocks noGrp="1"/>
          </p:cNvSpPr>
          <p:nvPr>
            <p:ph type="title"/>
          </p:nvPr>
        </p:nvSpPr>
        <p:spPr>
          <a:xfrm>
            <a:off x="2472266" y="365126"/>
            <a:ext cx="7112001" cy="921808"/>
          </a:xfrm>
        </p:spPr>
        <p:txBody>
          <a:bodyPr/>
          <a:lstStyle/>
          <a:p>
            <a:r>
              <a:rPr lang="en-US"/>
              <a:t>Virtues of Accreditation</a:t>
            </a:r>
          </a:p>
        </p:txBody>
      </p:sp>
      <p:sp>
        <p:nvSpPr>
          <p:cNvPr id="3" name="Content Placeholder 2">
            <a:extLst>
              <a:ext uri="{FF2B5EF4-FFF2-40B4-BE49-F238E27FC236}">
                <a16:creationId xmlns:a16="http://schemas.microsoft.com/office/drawing/2014/main" id="{E8D17DD2-CA0E-CB07-3A8A-2014F1481FE8}"/>
              </a:ext>
            </a:extLst>
          </p:cNvPr>
          <p:cNvSpPr>
            <a:spLocks noGrp="1" noRot="1" noMove="1" noResize="1" noEditPoints="1" noAdjustHandles="1" noChangeArrowheads="1" noChangeShapeType="1"/>
          </p:cNvSpPr>
          <p:nvPr>
            <p:ph idx="1"/>
          </p:nvPr>
        </p:nvSpPr>
        <p:spPr>
          <a:xfrm>
            <a:off x="1981199" y="1524000"/>
            <a:ext cx="8568267" cy="4968874"/>
          </a:xfrm>
        </p:spPr>
        <p:txBody>
          <a:bodyPr>
            <a:normAutofit fontScale="25000" lnSpcReduction="20000"/>
          </a:bodyPr>
          <a:lstStyle/>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assures professional competence</a:t>
            </a:r>
            <a:r>
              <a:rPr lang="en-US" sz="6400" dirty="0">
                <a:effectLst/>
                <a:latin typeface="Calibri" panose="020F0502020204030204" pitchFamily="34" charset="0"/>
                <a:ea typeface="Calibri" panose="020F0502020204030204" pitchFamily="34" charset="0"/>
                <a:cs typeface="Times New Roman" panose="02020603050405020304" pitchFamily="18" charset="0"/>
              </a:rPr>
              <a:t>: Graduates from a CAAHEP-accredited program have covered the comprehensive MAERB Core Curriculum and achieved the psychomotor and affective competencies to ensure patient safety.  </a:t>
            </a:r>
          </a:p>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offers standardization, uniformity, and consistency</a:t>
            </a:r>
            <a:r>
              <a:rPr lang="en-US" sz="6400" dirty="0">
                <a:effectLst/>
                <a:latin typeface="Calibri" panose="020F0502020204030204" pitchFamily="34" charset="0"/>
                <a:ea typeface="Calibri" panose="020F0502020204030204" pitchFamily="34" charset="0"/>
                <a:cs typeface="Times New Roman" panose="02020603050405020304" pitchFamily="18" charset="0"/>
              </a:rPr>
              <a:t>: All CAAHEP-accredited programs cover the same MAERB Core Curriculum, so employers can be guaranteed that the students know a given body of entry-level knowledge.  </a:t>
            </a:r>
          </a:p>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requires external verification, review, and validation</a:t>
            </a:r>
            <a:r>
              <a:rPr lang="en-US" sz="6400" dirty="0">
                <a:effectLst/>
                <a:latin typeface="Calibri" panose="020F0502020204030204" pitchFamily="34" charset="0"/>
                <a:ea typeface="Calibri" panose="020F0502020204030204" pitchFamily="34" charset="0"/>
                <a:cs typeface="Times New Roman" panose="02020603050405020304" pitchFamily="18" charset="0"/>
              </a:rPr>
              <a:t>: In fulfilling the standards, CAAHEP-accredited programs submit their outcomes to MAERB for an annual review and go through a comprehensive site visit review with CAAHEP every ten years.  </a:t>
            </a:r>
          </a:p>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protects resources: </a:t>
            </a:r>
            <a:r>
              <a:rPr lang="en-US" sz="6400" dirty="0">
                <a:effectLst/>
                <a:latin typeface="Calibri" panose="020F0502020204030204" pitchFamily="34" charset="0"/>
                <a:ea typeface="Calibri" panose="020F0502020204030204" pitchFamily="34" charset="0"/>
                <a:cs typeface="Times New Roman" panose="02020603050405020304" pitchFamily="18" charset="0"/>
              </a:rPr>
              <a:t>The accreditation </a:t>
            </a:r>
            <a:r>
              <a:rPr lang="en-US" sz="6400" i="1" dirty="0">
                <a:effectLst/>
                <a:latin typeface="Calibri" panose="020F0502020204030204" pitchFamily="34" charset="0"/>
                <a:ea typeface="Calibri" panose="020F0502020204030204" pitchFamily="34" charset="0"/>
                <a:cs typeface="Times New Roman" panose="02020603050405020304" pitchFamily="18" charset="0"/>
              </a:rPr>
              <a:t>Standards and Guidelines</a:t>
            </a:r>
            <a:r>
              <a:rPr lang="en-US" sz="6400" dirty="0">
                <a:effectLst/>
                <a:latin typeface="Calibri" panose="020F0502020204030204" pitchFamily="34" charset="0"/>
                <a:ea typeface="Calibri" panose="020F0502020204030204" pitchFamily="34" charset="0"/>
                <a:cs typeface="Times New Roman" panose="02020603050405020304" pitchFamily="18" charset="0"/>
              </a:rPr>
              <a:t> specify that the students and faculty have access to specific resources to ensure that the program can comply with the national standards. </a:t>
            </a:r>
          </a:p>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enhances the institution’s reputation</a:t>
            </a:r>
            <a:r>
              <a:rPr lang="en-US" sz="6400" dirty="0">
                <a:effectLst/>
                <a:latin typeface="Calibri" panose="020F0502020204030204" pitchFamily="34" charset="0"/>
                <a:ea typeface="Calibri" panose="020F0502020204030204" pitchFamily="34" charset="0"/>
                <a:cs typeface="Times New Roman" panose="02020603050405020304" pitchFamily="18" charset="0"/>
              </a:rPr>
              <a:t>: Institutions participating in programmatic accreditation distinguish themselves from other institutions.  </a:t>
            </a:r>
          </a:p>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is public</a:t>
            </a:r>
            <a:r>
              <a:rPr lang="en-US" sz="6400" dirty="0">
                <a:effectLst/>
                <a:latin typeface="Calibri" panose="020F0502020204030204" pitchFamily="34" charset="0"/>
                <a:ea typeface="Calibri" panose="020F0502020204030204" pitchFamily="34" charset="0"/>
                <a:cs typeface="Times New Roman" panose="02020603050405020304" pitchFamily="18" charset="0"/>
              </a:rPr>
              <a:t>: CAAHEP-accredited programs are listed in a CAAHEP database for student and educator access, and CAAHEP-accredited programs post their status and outcomes.  </a:t>
            </a:r>
          </a:p>
          <a:p>
            <a:pPr>
              <a:lnSpc>
                <a:spcPct val="107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travels well</a:t>
            </a:r>
            <a:r>
              <a:rPr lang="en-US" sz="6400" dirty="0">
                <a:effectLst/>
                <a:latin typeface="Calibri" panose="020F0502020204030204" pitchFamily="34" charset="0"/>
                <a:ea typeface="Calibri" panose="020F0502020204030204" pitchFamily="34" charset="0"/>
                <a:cs typeface="Times New Roman" panose="02020603050405020304" pitchFamily="18" charset="0"/>
              </a:rPr>
              <a:t>: Employers across the country recognize the value of accreditation.  </a:t>
            </a:r>
          </a:p>
          <a:p>
            <a:pPr>
              <a:lnSpc>
                <a:spcPct val="106000"/>
              </a:lnSpc>
              <a:spcBef>
                <a:spcPts val="0"/>
              </a:spcBef>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advances the profession</a:t>
            </a:r>
            <a:r>
              <a:rPr lang="en-US" sz="6400" dirty="0">
                <a:effectLst/>
                <a:latin typeface="Calibri" panose="020F0502020204030204" pitchFamily="34" charset="0"/>
                <a:ea typeface="Calibri" panose="020F0502020204030204" pitchFamily="34" charset="0"/>
                <a:cs typeface="Times New Roman" panose="02020603050405020304" pitchFamily="18" charset="0"/>
              </a:rPr>
              <a:t>: The standardization, uniformity, and consistency that accreditation ensures, as well as the review of the </a:t>
            </a:r>
            <a:r>
              <a:rPr lang="en-US" sz="6400" i="1" dirty="0">
                <a:effectLst/>
                <a:latin typeface="Calibri" panose="020F0502020204030204" pitchFamily="34" charset="0"/>
                <a:ea typeface="Calibri" panose="020F0502020204030204" pitchFamily="34" charset="0"/>
                <a:cs typeface="Times New Roman" panose="02020603050405020304" pitchFamily="18" charset="0"/>
              </a:rPr>
              <a:t>Standards and Guidelines</a:t>
            </a:r>
            <a:r>
              <a:rPr lang="en-US" sz="6400" dirty="0">
                <a:effectLst/>
                <a:latin typeface="Calibri" panose="020F0502020204030204" pitchFamily="34" charset="0"/>
                <a:ea typeface="Calibri" panose="020F0502020204030204" pitchFamily="34" charset="0"/>
                <a:cs typeface="Times New Roman" panose="02020603050405020304" pitchFamily="18" charset="0"/>
              </a:rPr>
              <a:t> and MAERB Core Curriculum, move the profession forward toward greater recognition in the allied health field. </a:t>
            </a:r>
          </a:p>
          <a:p>
            <a:pPr>
              <a:lnSpc>
                <a:spcPct val="106000"/>
              </a:lnSpc>
              <a:spcBef>
                <a:spcPts val="0"/>
              </a:spcBef>
              <a:spcAft>
                <a:spcPts val="800"/>
              </a:spcAft>
            </a:pPr>
            <a:r>
              <a:rPr lang="en-US" sz="6400" b="1" dirty="0">
                <a:effectLst/>
                <a:latin typeface="Calibri" panose="020F0502020204030204" pitchFamily="34" charset="0"/>
                <a:ea typeface="Calibri" panose="020F0502020204030204" pitchFamily="34" charset="0"/>
                <a:cs typeface="Times New Roman" panose="02020603050405020304" pitchFamily="18" charset="0"/>
              </a:rPr>
              <a:t>Accreditation acknowledges accountability</a:t>
            </a:r>
            <a:r>
              <a:rPr lang="en-US" sz="6400" dirty="0">
                <a:effectLst/>
                <a:latin typeface="Calibri" panose="020F0502020204030204" pitchFamily="34" charset="0"/>
                <a:ea typeface="Calibri" panose="020F0502020204030204" pitchFamily="34" charset="0"/>
                <a:cs typeface="Times New Roman" panose="02020603050405020304" pitchFamily="18" charset="0"/>
              </a:rPr>
              <a:t>: Educational programs graduating prospective healthcare workers must be accountable in ensuring patient safety, and accreditation supports the process of accountability with curriculum that is innovative, relevant, and current.  </a:t>
            </a:r>
          </a:p>
          <a:p>
            <a:pPr marL="0" indent="0">
              <a:buNone/>
            </a:pPr>
            <a:endParaRPr lang="en-US" dirty="0"/>
          </a:p>
        </p:txBody>
      </p:sp>
    </p:spTree>
    <p:extLst>
      <p:ext uri="{BB962C8B-B14F-4D97-AF65-F5344CB8AC3E}">
        <p14:creationId xmlns:p14="http://schemas.microsoft.com/office/powerpoint/2010/main" val="2125766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6FFDE77-F6A0-8232-8313-3F79159B33F1}"/>
              </a:ext>
            </a:extLst>
          </p:cNvPr>
          <p:cNvSpPr>
            <a:spLocks noGrp="1"/>
          </p:cNvSpPr>
          <p:nvPr>
            <p:ph type="title"/>
          </p:nvPr>
        </p:nvSpPr>
        <p:spPr>
          <a:xfrm>
            <a:off x="2416627" y="365125"/>
            <a:ext cx="7184574" cy="814451"/>
          </a:xfrm>
        </p:spPr>
        <p:txBody>
          <a:bodyPr/>
          <a:lstStyle/>
          <a:p>
            <a:r>
              <a:rPr lang="en-US"/>
              <a:t>MAERB Educational Activities</a:t>
            </a:r>
          </a:p>
        </p:txBody>
      </p:sp>
      <p:pic>
        <p:nvPicPr>
          <p:cNvPr id="5" name="Content Placeholder 4" descr="A screenshot of a webinar&#10;&#10;Description automatically generated">
            <a:extLst>
              <a:ext uri="{FF2B5EF4-FFF2-40B4-BE49-F238E27FC236}">
                <a16:creationId xmlns:a16="http://schemas.microsoft.com/office/drawing/2014/main" id="{19A3FD74-BB61-A122-411F-914B8DA01E1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86929" y="1556416"/>
            <a:ext cx="7367558" cy="4816249"/>
          </a:xfrm>
        </p:spPr>
      </p:pic>
    </p:spTree>
    <p:extLst>
      <p:ext uri="{BB962C8B-B14F-4D97-AF65-F5344CB8AC3E}">
        <p14:creationId xmlns:p14="http://schemas.microsoft.com/office/powerpoint/2010/main" val="1428984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BE5BD-EA4E-0294-F59C-1B1C32BA3253}"/>
              </a:ext>
            </a:extLst>
          </p:cNvPr>
          <p:cNvSpPr>
            <a:spLocks noGrp="1"/>
          </p:cNvSpPr>
          <p:nvPr>
            <p:ph type="title"/>
          </p:nvPr>
        </p:nvSpPr>
        <p:spPr/>
        <p:txBody>
          <a:bodyPr>
            <a:normAutofit fontScale="90000"/>
          </a:bodyPr>
          <a:lstStyle/>
          <a:p>
            <a:pPr algn="ctr"/>
            <a:r>
              <a:rPr lang="en-US"/>
              <a:t>Site Surveyor Educational Activities: 93 Attendees</a:t>
            </a:r>
          </a:p>
        </p:txBody>
      </p:sp>
      <p:pic>
        <p:nvPicPr>
          <p:cNvPr id="9" name="Content Placeholder 8" descr="A close-up of a list of text&#10;&#10;Description automatically generated">
            <a:extLst>
              <a:ext uri="{FF2B5EF4-FFF2-40B4-BE49-F238E27FC236}">
                <a16:creationId xmlns:a16="http://schemas.microsoft.com/office/drawing/2014/main" id="{877547EF-AD32-332A-6033-77C230A06F0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64898" y="1702692"/>
            <a:ext cx="7856198" cy="4036926"/>
          </a:xfrm>
        </p:spPr>
      </p:pic>
    </p:spTree>
    <p:extLst>
      <p:ext uri="{BB962C8B-B14F-4D97-AF65-F5344CB8AC3E}">
        <p14:creationId xmlns:p14="http://schemas.microsoft.com/office/powerpoint/2010/main" val="1432615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B4369FB-40BC-2716-5E71-0C73F046847E}"/>
              </a:ext>
            </a:extLst>
          </p:cNvPr>
          <p:cNvSpPr>
            <a:spLocks noGrp="1"/>
          </p:cNvSpPr>
          <p:nvPr>
            <p:ph type="title"/>
          </p:nvPr>
        </p:nvSpPr>
        <p:spPr/>
        <p:txBody>
          <a:bodyPr/>
          <a:lstStyle/>
          <a:p>
            <a:pPr algn="ctr"/>
            <a:r>
              <a:rPr lang="en-US"/>
              <a:t>Outcome-Based Accreditation</a:t>
            </a:r>
          </a:p>
        </p:txBody>
      </p:sp>
      <p:pic>
        <p:nvPicPr>
          <p:cNvPr id="10" name="Content Placeholder 9" descr="A blue square with white letters&#10;&#10;Description automatically generated">
            <a:extLst>
              <a:ext uri="{FF2B5EF4-FFF2-40B4-BE49-F238E27FC236}">
                <a16:creationId xmlns:a16="http://schemas.microsoft.com/office/drawing/2014/main" id="{A9591844-866C-1521-D824-AAB5B8B3F71B}"/>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3746870" y="1825625"/>
            <a:ext cx="4274398" cy="4351338"/>
          </a:xfrm>
        </p:spPr>
      </p:pic>
    </p:spTree>
    <p:extLst>
      <p:ext uri="{BB962C8B-B14F-4D97-AF65-F5344CB8AC3E}">
        <p14:creationId xmlns:p14="http://schemas.microsoft.com/office/powerpoint/2010/main" val="3606143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B20A80-1A62-4D48-55C5-38F56807AA6E}"/>
              </a:ext>
            </a:extLst>
          </p:cNvPr>
          <p:cNvSpPr>
            <a:spLocks noGrp="1"/>
          </p:cNvSpPr>
          <p:nvPr>
            <p:ph type="title"/>
          </p:nvPr>
        </p:nvSpPr>
        <p:spPr/>
        <p:txBody>
          <a:bodyPr>
            <a:normAutofit fontScale="90000"/>
          </a:bodyPr>
          <a:lstStyle/>
          <a:p>
            <a:pPr algn="ctr"/>
            <a:r>
              <a:rPr lang="en-US"/>
              <a:t>Retention</a:t>
            </a:r>
            <a:br>
              <a:rPr lang="en-US"/>
            </a:br>
            <a:r>
              <a:rPr lang="en-US"/>
              <a:t>2022 Admission Cohorts</a:t>
            </a:r>
          </a:p>
        </p:txBody>
      </p:sp>
      <p:pic>
        <p:nvPicPr>
          <p:cNvPr id="5" name="Content Placeholder 4" descr="A table with numbers and percentages&#10;&#10;Description automatically generated">
            <a:extLst>
              <a:ext uri="{FF2B5EF4-FFF2-40B4-BE49-F238E27FC236}">
                <a16:creationId xmlns:a16="http://schemas.microsoft.com/office/drawing/2014/main" id="{C25A6E86-8A8B-59FA-6C1A-EBBBFCBEA15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03209" y="1814648"/>
            <a:ext cx="8185581" cy="3939037"/>
          </a:xfrm>
        </p:spPr>
      </p:pic>
    </p:spTree>
    <p:extLst>
      <p:ext uri="{BB962C8B-B14F-4D97-AF65-F5344CB8AC3E}">
        <p14:creationId xmlns:p14="http://schemas.microsoft.com/office/powerpoint/2010/main" val="2104969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0C45C-E0B2-51AB-CE23-7CB82BDF5160}"/>
              </a:ext>
            </a:extLst>
          </p:cNvPr>
          <p:cNvSpPr>
            <a:spLocks noGrp="1"/>
          </p:cNvSpPr>
          <p:nvPr>
            <p:ph type="title"/>
          </p:nvPr>
        </p:nvSpPr>
        <p:spPr/>
        <p:txBody>
          <a:bodyPr>
            <a:normAutofit fontScale="90000"/>
          </a:bodyPr>
          <a:lstStyle/>
          <a:p>
            <a:pPr algn="ctr"/>
            <a:r>
              <a:rPr lang="en-US" sz="3600"/>
              <a:t>Job Placement,</a:t>
            </a:r>
            <a:br>
              <a:rPr lang="en-US" sz="3600"/>
            </a:br>
            <a:r>
              <a:rPr lang="en-US" sz="3600"/>
              <a:t>2022 Graduate Cohorts</a:t>
            </a:r>
          </a:p>
        </p:txBody>
      </p:sp>
      <p:pic>
        <p:nvPicPr>
          <p:cNvPr id="7" name="Content Placeholder 6" descr="A table with numbers and percentages&#10;&#10;Description automatically generated">
            <a:extLst>
              <a:ext uri="{FF2B5EF4-FFF2-40B4-BE49-F238E27FC236}">
                <a16:creationId xmlns:a16="http://schemas.microsoft.com/office/drawing/2014/main" id="{0064280A-4A33-5803-1E3E-E793082FD5E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95054" y="1744394"/>
            <a:ext cx="8207473" cy="4037428"/>
          </a:xfrm>
        </p:spPr>
      </p:pic>
    </p:spTree>
    <p:extLst>
      <p:ext uri="{BB962C8B-B14F-4D97-AF65-F5344CB8AC3E}">
        <p14:creationId xmlns:p14="http://schemas.microsoft.com/office/powerpoint/2010/main" val="28953579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024fc26-aa82-49b7-b3c0-9a373f5a6e9b" xsi:nil="true"/>
    <lcf76f155ced4ddcb4097134ff3c332f xmlns="7f9c8902-f57b-47a5-95c3-22ff047c36a9">
      <Terms xmlns="http://schemas.microsoft.com/office/infopath/2007/PartnerControls"/>
    </lcf76f155ced4ddcb4097134ff3c332f>
    <Completed xmlns="7f9c8902-f57b-47a5-95c3-22ff047c36a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7856F82A829774C9D35278FFEEB48FC" ma:contentTypeVersion="19" ma:contentTypeDescription="Create a new document." ma:contentTypeScope="" ma:versionID="df41a6cf78a2989ce7fbe510ea2ca1ac">
  <xsd:schema xmlns:xsd="http://www.w3.org/2001/XMLSchema" xmlns:xs="http://www.w3.org/2001/XMLSchema" xmlns:p="http://schemas.microsoft.com/office/2006/metadata/properties" xmlns:ns2="7f9c8902-f57b-47a5-95c3-22ff047c36a9" xmlns:ns3="7024fc26-aa82-49b7-b3c0-9a373f5a6e9b" targetNamespace="http://schemas.microsoft.com/office/2006/metadata/properties" ma:root="true" ma:fieldsID="ed24dce725c38c7cac1b593f3327f607" ns2:_="" ns3:_="">
    <xsd:import namespace="7f9c8902-f57b-47a5-95c3-22ff047c36a9"/>
    <xsd:import namespace="7024fc26-aa82-49b7-b3c0-9a373f5a6e9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Completed"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9c8902-f57b-47a5-95c3-22ff047c36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Completed" ma:index="21" nillable="true" ma:displayName="Sent" ma:format="DateOnly" ma:internalName="Completed">
      <xsd:simpleType>
        <xsd:restriction base="dms:DateTime"/>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526322e3-c09d-4ced-8008-53845fd8aed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024fc26-aa82-49b7-b3c0-9a373f5a6e9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324332af-db12-47f7-9e9b-d70caa07ee58}" ma:internalName="TaxCatchAll" ma:showField="CatchAllData" ma:web="7024fc26-aa82-49b7-b3c0-9a373f5a6e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CFA3CA-49A6-4C54-B07B-90E587E19A0D}">
  <ds:schemaRefs>
    <ds:schemaRef ds:uri="http://purl.org/dc/terms/"/>
    <ds:schemaRef ds:uri="http://www.w3.org/XML/1998/namespace"/>
    <ds:schemaRef ds:uri="7024fc26-aa82-49b7-b3c0-9a373f5a6e9b"/>
    <ds:schemaRef ds:uri="http://purl.org/dc/dcmitype/"/>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7f9c8902-f57b-47a5-95c3-22ff047c36a9"/>
    <ds:schemaRef ds:uri="http://purl.org/dc/elements/1.1/"/>
  </ds:schemaRefs>
</ds:datastoreItem>
</file>

<file path=customXml/itemProps2.xml><?xml version="1.0" encoding="utf-8"?>
<ds:datastoreItem xmlns:ds="http://schemas.openxmlformats.org/officeDocument/2006/customXml" ds:itemID="{6CDF839F-39AD-4766-B47B-DA74AD8817D2}">
  <ds:schemaRefs>
    <ds:schemaRef ds:uri="http://schemas.microsoft.com/sharepoint/v3/contenttype/forms"/>
  </ds:schemaRefs>
</ds:datastoreItem>
</file>

<file path=customXml/itemProps3.xml><?xml version="1.0" encoding="utf-8"?>
<ds:datastoreItem xmlns:ds="http://schemas.openxmlformats.org/officeDocument/2006/customXml" ds:itemID="{31951D05-3FA5-4F52-8D8B-B90171FE71BC}">
  <ds:schemaRefs>
    <ds:schemaRef ds:uri="7024fc26-aa82-49b7-b3c0-9a373f5a6e9b"/>
    <ds:schemaRef ds:uri="7f9c8902-f57b-47a5-95c3-22ff047c36a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5076677c-716e-4438-b8e4-2613573d7868}" enabled="0" method="" siteId="{5076677c-716e-4438-b8e4-2613573d7868}" removed="1"/>
</clbl:labelList>
</file>

<file path=docProps/app.xml><?xml version="1.0" encoding="utf-8"?>
<Properties xmlns="http://schemas.openxmlformats.org/officeDocument/2006/extended-properties" xmlns:vt="http://schemas.openxmlformats.org/officeDocument/2006/docPropsVTypes">
  <TotalTime>17</TotalTime>
  <Words>2508</Words>
  <Application>Microsoft Office PowerPoint</Application>
  <PresentationFormat>Widescreen</PresentationFormat>
  <Paragraphs>96</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   </vt:lpstr>
      <vt:lpstr>Medical Assisting Education Review Board</vt:lpstr>
      <vt:lpstr>Data Sources</vt:lpstr>
      <vt:lpstr>Virtues of Accreditation</vt:lpstr>
      <vt:lpstr>MAERB Educational Activities</vt:lpstr>
      <vt:lpstr>Site Surveyor Educational Activities: 93 Attendees</vt:lpstr>
      <vt:lpstr>Outcome-Based Accreditation</vt:lpstr>
      <vt:lpstr>Retention 2022 Admission Cohorts</vt:lpstr>
      <vt:lpstr>Job Placement, 2022 Graduate Cohorts</vt:lpstr>
      <vt:lpstr>Graduate Survey Participation 2022 Graduate Cohorts</vt:lpstr>
      <vt:lpstr>Graduate Satisfaction  2022 Graduate Cohorts</vt:lpstr>
      <vt:lpstr>Employer Surveys Sent  2022 Graduate Cohorts</vt:lpstr>
      <vt:lpstr>Employer Satisfaction 2022 Graduate Cohorts</vt:lpstr>
      <vt:lpstr>Exam Participation 2022 Graduate Cohorts</vt:lpstr>
      <vt:lpstr>Exam Passage 2022 Graduate Cohorts</vt:lpstr>
      <vt:lpstr>National Exam Passage Rates, 2022</vt:lpstr>
      <vt:lpstr>Virtues of Accreditation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Marino</dc:creator>
  <cp:lastModifiedBy>Sarah Marino</cp:lastModifiedBy>
  <cp:revision>26</cp:revision>
  <dcterms:created xsi:type="dcterms:W3CDTF">2022-03-03T11:44:54Z</dcterms:created>
  <dcterms:modified xsi:type="dcterms:W3CDTF">2024-10-29T18:55:21Z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0x01010077856F82A829774C9D35278FFEEB48FC</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